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273" r:id="rId3"/>
    <p:sldId id="274" r:id="rId4"/>
    <p:sldId id="275" r:id="rId5"/>
    <p:sldId id="276" r:id="rId6"/>
    <p:sldId id="277"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BEFF"/>
    <a:srgbClr val="EB593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29" autoAdjust="0"/>
    <p:restoredTop sz="91069" autoAdjust="0"/>
  </p:normalViewPr>
  <p:slideViewPr>
    <p:cSldViewPr snapToGrid="0" snapToObjects="1">
      <p:cViewPr varScale="1">
        <p:scale>
          <a:sx n="93" d="100"/>
          <a:sy n="93" d="100"/>
        </p:scale>
        <p:origin x="-94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9AC8E6-8F47-1947-A2AC-FB117489DC6A}" type="datetimeFigureOut">
              <a:rPr lang="en-US" smtClean="0"/>
              <a:t>1/7/15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E84CFE-8A5E-1248-BB2D-4EA87E1A8F63}" type="slidenum">
              <a:rPr lang="en-US" smtClean="0"/>
              <a:t>‹#›</a:t>
            </a:fld>
            <a:endParaRPr lang="en-US"/>
          </a:p>
        </p:txBody>
      </p:sp>
    </p:spTree>
    <p:extLst>
      <p:ext uri="{BB962C8B-B14F-4D97-AF65-F5344CB8AC3E}">
        <p14:creationId xmlns:p14="http://schemas.microsoft.com/office/powerpoint/2010/main" val="37627531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smtClean="0"/>
              <a:t>1%</a:t>
            </a:r>
            <a:r>
              <a:rPr lang="en-US" sz="1200" baseline="0" dirty="0" smtClean="0"/>
              <a:t> of the world are ENTJs &amp; most ENTJs are men. Women ENTJs are very rare. </a:t>
            </a:r>
            <a:endParaRPr lang="en-US" sz="1200" dirty="0" smtClean="0"/>
          </a:p>
          <a:p>
            <a:pPr marL="0" indent="0">
              <a:buNone/>
            </a:pPr>
            <a:endParaRPr lang="en-US" sz="1200" dirty="0" smtClean="0"/>
          </a:p>
          <a:p>
            <a:pPr marL="0" indent="0">
              <a:buNone/>
            </a:pPr>
            <a:r>
              <a:rPr lang="en-US" sz="1200" dirty="0" smtClean="0"/>
              <a:t>Strong, opinionated, independent, and logical children. </a:t>
            </a:r>
          </a:p>
          <a:p>
            <a:pPr marL="0" indent="0">
              <a:buNone/>
            </a:pPr>
            <a:endParaRPr lang="en-US" sz="1200" dirty="0" smtClean="0"/>
          </a:p>
          <a:p>
            <a:pPr marL="0" indent="0">
              <a:buNone/>
            </a:pPr>
            <a:r>
              <a:rPr lang="en-US" sz="1200" dirty="0" smtClean="0"/>
              <a:t>They Question everything &amp; like to make decisions very quickly. </a:t>
            </a:r>
          </a:p>
          <a:p>
            <a:pPr marL="0" indent="0">
              <a:buNone/>
            </a:pPr>
            <a:endParaRPr lang="en-US" sz="1200" dirty="0" smtClean="0"/>
          </a:p>
          <a:p>
            <a:pPr marL="0" indent="0">
              <a:buNone/>
            </a:pPr>
            <a:r>
              <a:rPr lang="en-US" sz="1200" dirty="0" smtClean="0"/>
              <a:t>ENTJs demand fairness in all things and need logical and accurate explanations for everything. </a:t>
            </a:r>
          </a:p>
          <a:p>
            <a:pPr marL="0" indent="0">
              <a:buNone/>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B6E84CFE-8A5E-1248-BB2D-4EA87E1A8F63}" type="slidenum">
              <a:rPr lang="en-US" smtClean="0"/>
              <a:t>7</a:t>
            </a:fld>
            <a:endParaRPr lang="en-US"/>
          </a:p>
        </p:txBody>
      </p:sp>
    </p:spTree>
    <p:extLst>
      <p:ext uri="{BB962C8B-B14F-4D97-AF65-F5344CB8AC3E}">
        <p14:creationId xmlns:p14="http://schemas.microsoft.com/office/powerpoint/2010/main" val="2219209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Natural people pleasers</a:t>
            </a:r>
            <a:r>
              <a:rPr lang="en-US" baseline="0" dirty="0" smtClean="0"/>
              <a:t> </a:t>
            </a:r>
          </a:p>
          <a:p>
            <a:r>
              <a:rPr lang="en-US" dirty="0" smtClean="0"/>
              <a:t>Strong nurturers</a:t>
            </a:r>
            <a:r>
              <a:rPr lang="en-US" baseline="0" dirty="0" smtClean="0"/>
              <a:t>…in play they want to be parents </a:t>
            </a:r>
          </a:p>
          <a:p>
            <a:r>
              <a:rPr lang="en-US" baseline="0" dirty="0" smtClean="0"/>
              <a:t>Easily hurt by “sharpness” </a:t>
            </a:r>
          </a:p>
          <a:p>
            <a:r>
              <a:rPr lang="en-US" baseline="0" dirty="0" smtClean="0"/>
              <a:t>Loves being around people. Very energized by big groups of people. </a:t>
            </a:r>
          </a:p>
          <a:p>
            <a:r>
              <a:rPr lang="en-US" baseline="0" dirty="0" smtClean="0"/>
              <a:t>These children will have strong expressions of emotion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Will always make the more "harmonious" </a:t>
            </a:r>
            <a:r>
              <a:rPr lang="en-US" dirty="0" err="1" smtClean="0"/>
              <a:t>decision..even</a:t>
            </a:r>
            <a:r>
              <a:rPr lang="en-US" dirty="0" smtClean="0"/>
              <a:t> if not what they really want</a:t>
            </a:r>
          </a:p>
          <a:p>
            <a:endParaRPr lang="en-US" dirty="0"/>
          </a:p>
        </p:txBody>
      </p:sp>
      <p:sp>
        <p:nvSpPr>
          <p:cNvPr id="4" name="Slide Number Placeholder 3"/>
          <p:cNvSpPr>
            <a:spLocks noGrp="1"/>
          </p:cNvSpPr>
          <p:nvPr>
            <p:ph type="sldNum" sz="quarter" idx="10"/>
          </p:nvPr>
        </p:nvSpPr>
        <p:spPr/>
        <p:txBody>
          <a:bodyPr/>
          <a:lstStyle/>
          <a:p>
            <a:fld id="{B6E84CFE-8A5E-1248-BB2D-4EA87E1A8F63}" type="slidenum">
              <a:rPr lang="en-US" smtClean="0"/>
              <a:t>8</a:t>
            </a:fld>
            <a:endParaRPr lang="en-US"/>
          </a:p>
        </p:txBody>
      </p:sp>
    </p:spTree>
    <p:extLst>
      <p:ext uri="{BB962C8B-B14F-4D97-AF65-F5344CB8AC3E}">
        <p14:creationId xmlns:p14="http://schemas.microsoft.com/office/powerpoint/2010/main" val="160464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Has no problem standing up to adults or authority figures and telling them what they think. ENTPs love to debate &amp; argue, because they have no emotional ties. They don</a:t>
            </a:r>
            <a:r>
              <a:rPr lang="fr-FR" baseline="0" dirty="0" smtClean="0"/>
              <a:t>’</a:t>
            </a:r>
            <a:r>
              <a:rPr lang="en-US" baseline="0" dirty="0" smtClean="0"/>
              <a:t>t actually care who is right or wrong. They just want to talk about their ideas. </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Do not like following rules &amp; very unlikely to do something just because they are told to. They want explanations</a:t>
            </a:r>
            <a:r>
              <a:rPr lang="en-US" baseline="0" dirty="0" smtClean="0"/>
              <a:t> for everything, and have no problem creating their own path and finding the explanations themselves.</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It is usually better for parents to decide on what their position is, state the reasons behind their limits or choices clearly and logically, and then stick to it. It's fine and even advisable to entertain a certain amount of debate, but the ENTP needs to know where the bottom line is.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Making a lot of exceptions to the rule will only fan the flames of the child's natural desire to find alternatives. Save it for times when the child makes a really well thought out and convincing argument.</a:t>
            </a:r>
          </a:p>
          <a:p>
            <a:endParaRPr lang="en-US" baseline="0" dirty="0" smtClean="0"/>
          </a:p>
        </p:txBody>
      </p:sp>
      <p:sp>
        <p:nvSpPr>
          <p:cNvPr id="4" name="Slide Number Placeholder 3"/>
          <p:cNvSpPr>
            <a:spLocks noGrp="1"/>
          </p:cNvSpPr>
          <p:nvPr>
            <p:ph type="sldNum" sz="quarter" idx="10"/>
          </p:nvPr>
        </p:nvSpPr>
        <p:spPr/>
        <p:txBody>
          <a:bodyPr/>
          <a:lstStyle/>
          <a:p>
            <a:fld id="{B6E84CFE-8A5E-1248-BB2D-4EA87E1A8F63}" type="slidenum">
              <a:rPr lang="en-US" smtClean="0"/>
              <a:t>9</a:t>
            </a:fld>
            <a:endParaRPr lang="en-US"/>
          </a:p>
        </p:txBody>
      </p:sp>
    </p:spTree>
    <p:extLst>
      <p:ext uri="{BB962C8B-B14F-4D97-AF65-F5344CB8AC3E}">
        <p14:creationId xmlns:p14="http://schemas.microsoft.com/office/powerpoint/2010/main" val="3029337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u="none" dirty="0" smtClean="0"/>
              <a:t>Parenting skill for the ESTJ child is all about energy! The ESTJ child is practically born "ready to go"; and the parents of the ESTJ child need to have allot of energy just to keep up!</a:t>
            </a:r>
          </a:p>
          <a:p>
            <a:pPr marL="0" marR="0" indent="0" algn="l" defTabSz="457200" rtl="0" eaLnBrk="1" fontAlgn="auto" latinLnBrk="0" hangingPunct="1">
              <a:lnSpc>
                <a:spcPct val="100000"/>
              </a:lnSpc>
              <a:spcBef>
                <a:spcPts val="0"/>
              </a:spcBef>
              <a:spcAft>
                <a:spcPts val="0"/>
              </a:spcAft>
              <a:buClrTx/>
              <a:buSzTx/>
              <a:buFontTx/>
              <a:buNone/>
              <a:tabLst/>
              <a:defRPr/>
            </a:pPr>
            <a:endParaRPr lang="en-US" u="none"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u="none" dirty="0" smtClean="0"/>
              <a:t>ESTJ, Extraverted with Sensing, Thinking and Judging, parenting skill can be improved by understanding that the ESTJ child needs clear, precise and accurate directions...they thrive on that.</a:t>
            </a:r>
          </a:p>
          <a:p>
            <a:endParaRPr lang="en-US" dirty="0" smtClean="0"/>
          </a:p>
          <a:p>
            <a:r>
              <a:rPr lang="en-US" dirty="0" smtClean="0"/>
              <a:t>Most common</a:t>
            </a:r>
            <a:r>
              <a:rPr lang="en-US" baseline="0" dirty="0" smtClean="0"/>
              <a:t> personality type – naturally happy, energetic babies </a:t>
            </a:r>
          </a:p>
          <a:p>
            <a:endParaRPr lang="en-US" baseline="0" dirty="0" smtClean="0"/>
          </a:p>
          <a:p>
            <a:r>
              <a:rPr lang="en-US" baseline="0" dirty="0" smtClean="0"/>
              <a:t>Strong need for people interaction—Bossy, domineering love's to be the boss</a:t>
            </a:r>
          </a:p>
          <a:p>
            <a:endParaRPr lang="en-US" baseline="0" dirty="0" smtClean="0"/>
          </a:p>
          <a:p>
            <a:r>
              <a:rPr lang="en-US" baseline="0" dirty="0" smtClean="0"/>
              <a:t>Natural organizer. Loves to get things done. Logical and very self-reliant. Hardworking. Totally responsible. </a:t>
            </a:r>
            <a:endParaRPr lang="en-US" dirty="0"/>
          </a:p>
        </p:txBody>
      </p:sp>
      <p:sp>
        <p:nvSpPr>
          <p:cNvPr id="4" name="Slide Number Placeholder 3"/>
          <p:cNvSpPr>
            <a:spLocks noGrp="1"/>
          </p:cNvSpPr>
          <p:nvPr>
            <p:ph type="sldNum" sz="quarter" idx="10"/>
          </p:nvPr>
        </p:nvSpPr>
        <p:spPr/>
        <p:txBody>
          <a:bodyPr/>
          <a:lstStyle/>
          <a:p>
            <a:fld id="{B6E84CFE-8A5E-1248-BB2D-4EA87E1A8F63}" type="slidenum">
              <a:rPr lang="en-US" smtClean="0"/>
              <a:t>11</a:t>
            </a:fld>
            <a:endParaRPr lang="en-US"/>
          </a:p>
        </p:txBody>
      </p:sp>
    </p:spTree>
    <p:extLst>
      <p:ext uri="{BB962C8B-B14F-4D97-AF65-F5344CB8AC3E}">
        <p14:creationId xmlns:p14="http://schemas.microsoft.com/office/powerpoint/2010/main" val="3755122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Basically raise themselves. They need little input to</a:t>
            </a:r>
            <a:r>
              <a:rPr lang="en-US" baseline="0" dirty="0" smtClean="0"/>
              <a:t> find the right answer, and always know when they are on the right track. </a:t>
            </a:r>
          </a:p>
          <a:p>
            <a:endParaRPr lang="en-US" baseline="0" dirty="0" smtClean="0"/>
          </a:p>
          <a:p>
            <a:r>
              <a:rPr lang="en-US" baseline="0" dirty="0" smtClean="0"/>
              <a:t>Don</a:t>
            </a:r>
            <a:r>
              <a:rPr lang="fr-FR" baseline="0" dirty="0" smtClean="0"/>
              <a:t>’</a:t>
            </a:r>
            <a:r>
              <a:rPr lang="en-US" baseline="0" dirty="0" smtClean="0"/>
              <a:t>t need a lot of friends. One or two close friends is all they need.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6E84CFE-8A5E-1248-BB2D-4EA87E1A8F63}" type="slidenum">
              <a:rPr lang="en-US" smtClean="0"/>
              <a:t>15</a:t>
            </a:fld>
            <a:endParaRPr lang="en-US"/>
          </a:p>
        </p:txBody>
      </p:sp>
    </p:spTree>
    <p:extLst>
      <p:ext uri="{BB962C8B-B14F-4D97-AF65-F5344CB8AC3E}">
        <p14:creationId xmlns:p14="http://schemas.microsoft.com/office/powerpoint/2010/main" val="2900035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E84CFE-8A5E-1248-BB2D-4EA87E1A8F63}" type="slidenum">
              <a:rPr lang="en-US" smtClean="0"/>
              <a:t>17</a:t>
            </a:fld>
            <a:endParaRPr lang="en-US"/>
          </a:p>
        </p:txBody>
      </p:sp>
    </p:spTree>
    <p:extLst>
      <p:ext uri="{BB962C8B-B14F-4D97-AF65-F5344CB8AC3E}">
        <p14:creationId xmlns:p14="http://schemas.microsoft.com/office/powerpoint/2010/main" val="2135910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If your </a:t>
            </a:r>
            <a:r>
              <a:rPr lang="en-US" u="sng" dirty="0" smtClean="0"/>
              <a:t>child is </a:t>
            </a:r>
            <a:r>
              <a:rPr lang="en-US" b="1" u="sng" dirty="0" smtClean="0"/>
              <a:t>ISFP, Introverted with Sensing, Feeling and Perceiving</a:t>
            </a:r>
            <a:r>
              <a:rPr lang="en-US" u="sng" dirty="0" smtClean="0"/>
              <a:t>, parenting skill can be improved by understanding that these ISFP young ones are </a:t>
            </a:r>
            <a:r>
              <a:rPr lang="en-US" b="1" u="sng" dirty="0" smtClean="0"/>
              <a:t>typically loving, cuddly, sweet and easygoing</a:t>
            </a:r>
            <a:r>
              <a:rPr lang="en-US" u="sng" dirty="0" smtClean="0"/>
              <a:t>. And we will get into that in just a moment.</a:t>
            </a:r>
          </a:p>
          <a:p>
            <a:r>
              <a:rPr lang="en-US" u="sng" dirty="0" smtClean="0"/>
              <a:t>Firstly understand that this page is devoted to helping you as a loving parent or guardian better understand how to use your instinctive nature to improve your parenting skill by nurturing your child.</a:t>
            </a:r>
          </a:p>
          <a:p>
            <a:r>
              <a:rPr lang="en-US" u="sng" dirty="0" smtClean="0"/>
              <a:t>Your nature and your child’s nature is your personality type and your child’s type as discovered through the </a:t>
            </a:r>
            <a:r>
              <a:rPr lang="en-US" b="1" u="sng" dirty="0" smtClean="0"/>
              <a:t>Myers Briggs Test.</a:t>
            </a:r>
            <a:r>
              <a:rPr lang="en-US" u="sng" dirty="0" smtClean="0"/>
              <a:t> You may or may not be ISFP; but, if your child is ISFP than this page can guide you in developing outstanding parenting skill as you raise and interact with your ISFP child. </a:t>
            </a:r>
          </a:p>
          <a:p>
            <a:r>
              <a:rPr lang="en-US" u="sng" dirty="0" smtClean="0"/>
              <a:t>You’ll be introduced to several key personality characteristics of the ISFP child and you’ll be given some suggestions as to things to do that will improve parenting skill and help nurture you ISFP child all through life.</a:t>
            </a:r>
          </a:p>
          <a:p>
            <a:r>
              <a:rPr lang="en-US" u="sng" dirty="0" smtClean="0"/>
              <a:t>We’ll assume that you know your personality type and that your child is ISFP…here we go!!</a:t>
            </a:r>
          </a:p>
          <a:p>
            <a:r>
              <a:rPr lang="en-US" b="1" u="sng" dirty="0" smtClean="0"/>
              <a:t>Some Characteristics of the ISFP Child-Some Behaviors to Look For</a:t>
            </a:r>
            <a:endParaRPr lang="en-US" u="sng" dirty="0" smtClean="0"/>
          </a:p>
          <a:p>
            <a:endParaRPr lang="en-US" u="sng" dirty="0" smtClean="0"/>
          </a:p>
          <a:p>
            <a:r>
              <a:rPr lang="en-US" b="1" u="sng" dirty="0" smtClean="0"/>
              <a:t>ISFP young ones will love to be held, snuggled, cuddled, all the things you want to do Mom and Dad!</a:t>
            </a:r>
            <a:endParaRPr lang="en-US" u="sng" dirty="0" smtClean="0"/>
          </a:p>
          <a:p>
            <a:r>
              <a:rPr lang="en-US" b="1" u="sng" dirty="0" smtClean="0"/>
              <a:t>The ISFP baby really is a “cherub” smiling a lot early on</a:t>
            </a:r>
            <a:endParaRPr lang="en-US" u="sng" dirty="0" smtClean="0"/>
          </a:p>
          <a:p>
            <a:r>
              <a:rPr lang="en-US" b="1" u="sng" dirty="0" smtClean="0"/>
              <a:t>The ISFP will like some alone time but will happily play with anyone who wants to most of the time</a:t>
            </a:r>
            <a:endParaRPr lang="en-US" u="sng" dirty="0" smtClean="0"/>
          </a:p>
          <a:p>
            <a:r>
              <a:rPr lang="en-US" b="1" u="sng" dirty="0" smtClean="0"/>
              <a:t>These young ones will touch a lot; these are especially the ones that may bond with a “</a:t>
            </a:r>
            <a:r>
              <a:rPr lang="en-US" b="1" u="sng" dirty="0" err="1" smtClean="0"/>
              <a:t>blanky</a:t>
            </a:r>
            <a:r>
              <a:rPr lang="en-US" b="1" u="sng" dirty="0" smtClean="0"/>
              <a:t>”, a “binky” (whatever that may be)…very “sensory” children</a:t>
            </a:r>
            <a:endParaRPr lang="en-US" u="sng" dirty="0" smtClean="0"/>
          </a:p>
          <a:p>
            <a:r>
              <a:rPr lang="en-US" b="1" u="sng" dirty="0" smtClean="0"/>
              <a:t>This “type” child will cry more than some others…especially if yelled at, responding to loud noises, if they think they are being criticized</a:t>
            </a:r>
            <a:endParaRPr lang="en-US" u="sng" dirty="0" smtClean="0"/>
          </a:p>
          <a:p>
            <a:r>
              <a:rPr lang="en-US" b="1" u="sng" dirty="0" smtClean="0"/>
              <a:t>The ISFP child wants things to be soft, quiet, harmonious, friendly</a:t>
            </a:r>
            <a:endParaRPr lang="en-US" u="sng" dirty="0" smtClean="0"/>
          </a:p>
          <a:p>
            <a:r>
              <a:rPr lang="en-US" b="1" u="sng" dirty="0" smtClean="0"/>
              <a:t>ISFPs are likely to play with kids smaller than themselves for security motivators</a:t>
            </a:r>
            <a:endParaRPr lang="en-US" u="sng" dirty="0" smtClean="0"/>
          </a:p>
          <a:p>
            <a:r>
              <a:rPr lang="en-US" b="1" u="sng" dirty="0" smtClean="0"/>
              <a:t>ISFPs usually like music, painting, drawing, clay, etc….creative ones loving “sensory” pleasures…including bodily sensory pleasures…they will explore quicker than others</a:t>
            </a:r>
            <a:endParaRPr lang="en-US" u="sng" dirty="0" smtClean="0"/>
          </a:p>
          <a:p>
            <a:r>
              <a:rPr lang="en-US" b="1" u="sng" dirty="0" smtClean="0"/>
              <a:t>The ISFP child is easy-going, flexible, compliant most of the time but will shy away from anger, bullying, yelling, etc.</a:t>
            </a:r>
            <a:endParaRPr lang="en-US" u="sng" dirty="0" smtClean="0"/>
          </a:p>
          <a:p>
            <a:r>
              <a:rPr lang="en-US" b="1" u="sng" dirty="0" smtClean="0"/>
              <a:t>This child also need alone time</a:t>
            </a:r>
            <a:endParaRPr lang="en-US" u="sng" dirty="0" smtClean="0"/>
          </a:p>
          <a:p>
            <a:r>
              <a:rPr lang="en-US" b="1" u="sng" dirty="0" smtClean="0"/>
              <a:t>The ISFP is the epitome of putting everything in the mouth…oh brother they love it….again sensory</a:t>
            </a:r>
            <a:endParaRPr lang="en-US" u="sng" dirty="0" smtClean="0"/>
          </a:p>
          <a:p>
            <a:r>
              <a:rPr lang="en-US" b="1" u="sng" dirty="0" smtClean="0"/>
              <a:t>The ISFP may suck their thumbs…need a bottle for longer periods of time….just for sensory satisfaction and security than other types</a:t>
            </a:r>
            <a:endParaRPr lang="en-US" u="sng" dirty="0" smtClean="0"/>
          </a:p>
          <a:p>
            <a:r>
              <a:rPr lang="en-US" b="1" u="sng" dirty="0" smtClean="0"/>
              <a:t>ISFPs will usually share their feeling, getting hurt easily, wanting friend, etc.</a:t>
            </a:r>
            <a:endParaRPr lang="en-US" u="sng" dirty="0" smtClean="0"/>
          </a:p>
          <a:p>
            <a:r>
              <a:rPr lang="en-US" b="1" u="sng" dirty="0" smtClean="0"/>
              <a:t>ISFPs can excel athletically due to their sensing…but they really like the “group” team thing…want and need others….selectively</a:t>
            </a:r>
            <a:endParaRPr lang="en-US" u="sng" dirty="0" smtClean="0"/>
          </a:p>
          <a:p>
            <a:r>
              <a:rPr lang="en-US" b="1" u="sng" dirty="0" smtClean="0"/>
              <a:t>ISFPs love animals and have a kinship with them of sorts</a:t>
            </a:r>
            <a:endParaRPr lang="en-US" u="sng" dirty="0" smtClean="0"/>
          </a:p>
          <a:p>
            <a:r>
              <a:rPr lang="en-US" b="1" u="sng" dirty="0" smtClean="0"/>
              <a:t>For the adolescent ISFP school is fun…that may be about it….they may underachieve academically due to this</a:t>
            </a:r>
            <a:endParaRPr lang="en-US" u="sng" dirty="0" smtClean="0"/>
          </a:p>
          <a:p>
            <a:r>
              <a:rPr lang="en-US" b="1" u="sng" dirty="0" smtClean="0"/>
              <a:t>The ISFP adolescent will learn better with a teacher they’ve bonded with in a more one-on-one environment</a:t>
            </a:r>
            <a:endParaRPr lang="en-US" u="sng" dirty="0" smtClean="0"/>
          </a:p>
          <a:p>
            <a:r>
              <a:rPr lang="en-US" b="1" u="sng" dirty="0" smtClean="0"/>
              <a:t>They can be wonderful story tellers…natural grasp of the detailed and are dominantly “feeling” and emotional</a:t>
            </a:r>
            <a:endParaRPr lang="en-US" u="sng" dirty="0" smtClean="0"/>
          </a:p>
          <a:p>
            <a:r>
              <a:rPr lang="en-US" b="1" u="sng" dirty="0" smtClean="0"/>
              <a:t>In High School the ISFP may have difficulty declaring independence…they bond with parents, siblings strongly</a:t>
            </a:r>
            <a:endParaRPr lang="en-US" u="sng" dirty="0" smtClean="0"/>
          </a:p>
          <a:p>
            <a:r>
              <a:rPr lang="en-US" b="1" u="sng" dirty="0" smtClean="0"/>
              <a:t>The adolescent ISFP may struggle with long range planning, college, career, </a:t>
            </a:r>
            <a:r>
              <a:rPr lang="en-US" b="1" u="sng" dirty="0" err="1" smtClean="0"/>
              <a:t>etc</a:t>
            </a:r>
            <a:r>
              <a:rPr lang="en-US" b="1" u="sng" dirty="0" smtClean="0"/>
              <a:t> more than some others</a:t>
            </a:r>
            <a:endParaRPr lang="en-US" u="sng" dirty="0" smtClean="0"/>
          </a:p>
          <a:p>
            <a:r>
              <a:rPr lang="en-US" b="1" u="sng" dirty="0" smtClean="0"/>
              <a:t>ISFPs have natural difficulty following/remembering rules, regulations, etc.</a:t>
            </a:r>
            <a:endParaRPr lang="en-US" dirty="0"/>
          </a:p>
        </p:txBody>
      </p:sp>
      <p:sp>
        <p:nvSpPr>
          <p:cNvPr id="4" name="Slide Number Placeholder 3"/>
          <p:cNvSpPr>
            <a:spLocks noGrp="1"/>
          </p:cNvSpPr>
          <p:nvPr>
            <p:ph type="sldNum" sz="quarter" idx="10"/>
          </p:nvPr>
        </p:nvSpPr>
        <p:spPr/>
        <p:txBody>
          <a:bodyPr/>
          <a:lstStyle/>
          <a:p>
            <a:fld id="{B6E84CFE-8A5E-1248-BB2D-4EA87E1A8F63}" type="slidenum">
              <a:rPr lang="en-US" smtClean="0"/>
              <a:t>20</a:t>
            </a:fld>
            <a:endParaRPr lang="en-US"/>
          </a:p>
        </p:txBody>
      </p:sp>
    </p:spTree>
    <p:extLst>
      <p:ext uri="{BB962C8B-B14F-4D97-AF65-F5344CB8AC3E}">
        <p14:creationId xmlns:p14="http://schemas.microsoft.com/office/powerpoint/2010/main" val="517429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7F8D79C-8B7D-9A42-A6C2-BBB097345F88}" type="datetimeFigureOut">
              <a:rPr lang="en-US" smtClean="0"/>
              <a:t>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DA8F19-BEB7-2B4E-B294-27F874435D0D}" type="slidenum">
              <a:rPr lang="en-US" smtClean="0"/>
              <a:t>‹#›</a:t>
            </a:fld>
            <a:endParaRPr lang="en-US"/>
          </a:p>
        </p:txBody>
      </p:sp>
    </p:spTree>
    <p:extLst>
      <p:ext uri="{BB962C8B-B14F-4D97-AF65-F5344CB8AC3E}">
        <p14:creationId xmlns:p14="http://schemas.microsoft.com/office/powerpoint/2010/main" val="616248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F8D79C-8B7D-9A42-A6C2-BBB097345F88}" type="datetimeFigureOut">
              <a:rPr lang="en-US" smtClean="0"/>
              <a:t>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DA8F19-BEB7-2B4E-B294-27F874435D0D}" type="slidenum">
              <a:rPr lang="en-US" smtClean="0"/>
              <a:t>‹#›</a:t>
            </a:fld>
            <a:endParaRPr lang="en-US"/>
          </a:p>
        </p:txBody>
      </p:sp>
    </p:spTree>
    <p:extLst>
      <p:ext uri="{BB962C8B-B14F-4D97-AF65-F5344CB8AC3E}">
        <p14:creationId xmlns:p14="http://schemas.microsoft.com/office/powerpoint/2010/main" val="3127069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F8D79C-8B7D-9A42-A6C2-BBB097345F88}" type="datetimeFigureOut">
              <a:rPr lang="en-US" smtClean="0"/>
              <a:t>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DA8F19-BEB7-2B4E-B294-27F874435D0D}" type="slidenum">
              <a:rPr lang="en-US" smtClean="0"/>
              <a:t>‹#›</a:t>
            </a:fld>
            <a:endParaRPr lang="en-US"/>
          </a:p>
        </p:txBody>
      </p:sp>
    </p:spTree>
    <p:extLst>
      <p:ext uri="{BB962C8B-B14F-4D97-AF65-F5344CB8AC3E}">
        <p14:creationId xmlns:p14="http://schemas.microsoft.com/office/powerpoint/2010/main" val="1110903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F8D79C-8B7D-9A42-A6C2-BBB097345F88}" type="datetimeFigureOut">
              <a:rPr lang="en-US" smtClean="0"/>
              <a:t>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DA8F19-BEB7-2B4E-B294-27F874435D0D}" type="slidenum">
              <a:rPr lang="en-US" smtClean="0"/>
              <a:t>‹#›</a:t>
            </a:fld>
            <a:endParaRPr lang="en-US"/>
          </a:p>
        </p:txBody>
      </p:sp>
    </p:spTree>
    <p:extLst>
      <p:ext uri="{BB962C8B-B14F-4D97-AF65-F5344CB8AC3E}">
        <p14:creationId xmlns:p14="http://schemas.microsoft.com/office/powerpoint/2010/main" val="2605211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F8D79C-8B7D-9A42-A6C2-BBB097345F88}" type="datetimeFigureOut">
              <a:rPr lang="en-US" smtClean="0"/>
              <a:t>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DA8F19-BEB7-2B4E-B294-27F874435D0D}" type="slidenum">
              <a:rPr lang="en-US" smtClean="0"/>
              <a:t>‹#›</a:t>
            </a:fld>
            <a:endParaRPr lang="en-US"/>
          </a:p>
        </p:txBody>
      </p:sp>
    </p:spTree>
    <p:extLst>
      <p:ext uri="{BB962C8B-B14F-4D97-AF65-F5344CB8AC3E}">
        <p14:creationId xmlns:p14="http://schemas.microsoft.com/office/powerpoint/2010/main" val="3626817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7F8D79C-8B7D-9A42-A6C2-BBB097345F88}" type="datetimeFigureOut">
              <a:rPr lang="en-US" smtClean="0"/>
              <a:t>1/7/15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DA8F19-BEB7-2B4E-B294-27F874435D0D}" type="slidenum">
              <a:rPr lang="en-US" smtClean="0"/>
              <a:t>‹#›</a:t>
            </a:fld>
            <a:endParaRPr lang="en-US"/>
          </a:p>
        </p:txBody>
      </p:sp>
    </p:spTree>
    <p:extLst>
      <p:ext uri="{BB962C8B-B14F-4D97-AF65-F5344CB8AC3E}">
        <p14:creationId xmlns:p14="http://schemas.microsoft.com/office/powerpoint/2010/main" val="768110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F8D79C-8B7D-9A42-A6C2-BBB097345F88}" type="datetimeFigureOut">
              <a:rPr lang="en-US" smtClean="0"/>
              <a:t>1/7/15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DA8F19-BEB7-2B4E-B294-27F874435D0D}" type="slidenum">
              <a:rPr lang="en-US" smtClean="0"/>
              <a:t>‹#›</a:t>
            </a:fld>
            <a:endParaRPr lang="en-US"/>
          </a:p>
        </p:txBody>
      </p:sp>
    </p:spTree>
    <p:extLst>
      <p:ext uri="{BB962C8B-B14F-4D97-AF65-F5344CB8AC3E}">
        <p14:creationId xmlns:p14="http://schemas.microsoft.com/office/powerpoint/2010/main" val="3265109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F8D79C-8B7D-9A42-A6C2-BBB097345F88}" type="datetimeFigureOut">
              <a:rPr lang="en-US" smtClean="0"/>
              <a:t>1/7/15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DA8F19-BEB7-2B4E-B294-27F874435D0D}" type="slidenum">
              <a:rPr lang="en-US" smtClean="0"/>
              <a:t>‹#›</a:t>
            </a:fld>
            <a:endParaRPr lang="en-US"/>
          </a:p>
        </p:txBody>
      </p:sp>
    </p:spTree>
    <p:extLst>
      <p:ext uri="{BB962C8B-B14F-4D97-AF65-F5344CB8AC3E}">
        <p14:creationId xmlns:p14="http://schemas.microsoft.com/office/powerpoint/2010/main" val="1537520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F8D79C-8B7D-9A42-A6C2-BBB097345F88}" type="datetimeFigureOut">
              <a:rPr lang="en-US" smtClean="0"/>
              <a:t>1/7/15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DA8F19-BEB7-2B4E-B294-27F874435D0D}" type="slidenum">
              <a:rPr lang="en-US" smtClean="0"/>
              <a:t>‹#›</a:t>
            </a:fld>
            <a:endParaRPr lang="en-US"/>
          </a:p>
        </p:txBody>
      </p:sp>
    </p:spTree>
    <p:extLst>
      <p:ext uri="{BB962C8B-B14F-4D97-AF65-F5344CB8AC3E}">
        <p14:creationId xmlns:p14="http://schemas.microsoft.com/office/powerpoint/2010/main" val="199169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F8D79C-8B7D-9A42-A6C2-BBB097345F88}" type="datetimeFigureOut">
              <a:rPr lang="en-US" smtClean="0"/>
              <a:t>1/7/15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DA8F19-BEB7-2B4E-B294-27F874435D0D}" type="slidenum">
              <a:rPr lang="en-US" smtClean="0"/>
              <a:t>‹#›</a:t>
            </a:fld>
            <a:endParaRPr lang="en-US"/>
          </a:p>
        </p:txBody>
      </p:sp>
    </p:spTree>
    <p:extLst>
      <p:ext uri="{BB962C8B-B14F-4D97-AF65-F5344CB8AC3E}">
        <p14:creationId xmlns:p14="http://schemas.microsoft.com/office/powerpoint/2010/main" val="642682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F8D79C-8B7D-9A42-A6C2-BBB097345F88}" type="datetimeFigureOut">
              <a:rPr lang="en-US" smtClean="0"/>
              <a:t>1/7/15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DA8F19-BEB7-2B4E-B294-27F874435D0D}" type="slidenum">
              <a:rPr lang="en-US" smtClean="0"/>
              <a:t>‹#›</a:t>
            </a:fld>
            <a:endParaRPr lang="en-US"/>
          </a:p>
        </p:txBody>
      </p:sp>
    </p:spTree>
    <p:extLst>
      <p:ext uri="{BB962C8B-B14F-4D97-AF65-F5344CB8AC3E}">
        <p14:creationId xmlns:p14="http://schemas.microsoft.com/office/powerpoint/2010/main" val="389654347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F8D79C-8B7D-9A42-A6C2-BBB097345F88}" type="datetimeFigureOut">
              <a:rPr lang="en-US" smtClean="0"/>
              <a:t>1/7/15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DA8F19-BEB7-2B4E-B294-27F874435D0D}" type="slidenum">
              <a:rPr lang="en-US" smtClean="0"/>
              <a:t>‹#›</a:t>
            </a:fld>
            <a:endParaRPr lang="en-US"/>
          </a:p>
        </p:txBody>
      </p:sp>
    </p:spTree>
    <p:extLst>
      <p:ext uri="{BB962C8B-B14F-4D97-AF65-F5344CB8AC3E}">
        <p14:creationId xmlns:p14="http://schemas.microsoft.com/office/powerpoint/2010/main" val="35538482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 Id="rId3"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 Id="rId3"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515656"/>
            <a:ext cx="9143999" cy="204001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7200" dirty="0" smtClean="0">
                <a:latin typeface="Bebas Neue"/>
                <a:cs typeface="Bebas Neue"/>
              </a:rPr>
              <a:t>Understand </a:t>
            </a:r>
          </a:p>
          <a:p>
            <a:r>
              <a:rPr lang="en-US" sz="7200" dirty="0" smtClean="0">
                <a:latin typeface="Bebas Neue"/>
                <a:cs typeface="Bebas Neue"/>
              </a:rPr>
              <a:t>Your Child’s </a:t>
            </a:r>
            <a:r>
              <a:rPr lang="en-US" sz="7200" dirty="0">
                <a:latin typeface="Bebas Neue"/>
                <a:cs typeface="Bebas Neue"/>
              </a:rPr>
              <a:t>P</a:t>
            </a:r>
            <a:r>
              <a:rPr lang="en-US" sz="7200" dirty="0" smtClean="0">
                <a:latin typeface="Bebas Neue"/>
                <a:cs typeface="Bebas Neue"/>
              </a:rPr>
              <a:t>ersonality </a:t>
            </a:r>
            <a:r>
              <a:rPr lang="en-US" sz="7200" dirty="0">
                <a:latin typeface="Bebas Neue"/>
                <a:cs typeface="Bebas Neue"/>
              </a:rPr>
              <a:t>T</a:t>
            </a:r>
            <a:r>
              <a:rPr lang="en-US" sz="7200" dirty="0" smtClean="0">
                <a:latin typeface="Bebas Neue"/>
                <a:cs typeface="Bebas Neue"/>
              </a:rPr>
              <a:t>ype</a:t>
            </a:r>
            <a:endParaRPr lang="en-US" sz="7200" dirty="0">
              <a:latin typeface="Bebas Neue"/>
              <a:cs typeface="Bebas Neue"/>
            </a:endParaRPr>
          </a:p>
        </p:txBody>
      </p:sp>
      <p:sp>
        <p:nvSpPr>
          <p:cNvPr id="6" name="TextBox 5"/>
          <p:cNvSpPr txBox="1"/>
          <p:nvPr/>
        </p:nvSpPr>
        <p:spPr>
          <a:xfrm>
            <a:off x="0" y="4951756"/>
            <a:ext cx="9143999" cy="769441"/>
          </a:xfrm>
          <a:prstGeom prst="rect">
            <a:avLst/>
          </a:prstGeom>
          <a:noFill/>
        </p:spPr>
        <p:txBody>
          <a:bodyPr wrap="square" rtlCol="0">
            <a:spAutoFit/>
          </a:bodyPr>
          <a:lstStyle/>
          <a:p>
            <a:pPr algn="ctr"/>
            <a:r>
              <a:rPr lang="en-US" sz="4400" dirty="0" smtClean="0">
                <a:solidFill>
                  <a:srgbClr val="11BEFF"/>
                </a:solidFill>
                <a:latin typeface="Bebas Neue"/>
                <a:cs typeface="Bebas Neue"/>
              </a:rPr>
              <a:t>A </a:t>
            </a:r>
            <a:r>
              <a:rPr lang="en-US" sz="4400" dirty="0" err="1">
                <a:solidFill>
                  <a:srgbClr val="11BEFF"/>
                </a:solidFill>
                <a:latin typeface="Bebas Neue"/>
                <a:cs typeface="Bebas Neue"/>
              </a:rPr>
              <a:t>Q</a:t>
            </a:r>
            <a:r>
              <a:rPr lang="en-US" sz="4400" dirty="0" err="1" smtClean="0">
                <a:solidFill>
                  <a:srgbClr val="11BEFF"/>
                </a:solidFill>
                <a:latin typeface="Bebas Neue"/>
                <a:cs typeface="Bebas Neue"/>
              </a:rPr>
              <a:t>uistic</a:t>
            </a:r>
            <a:r>
              <a:rPr lang="en-US" sz="4400" dirty="0" smtClean="0">
                <a:solidFill>
                  <a:srgbClr val="11BEFF"/>
                </a:solidFill>
                <a:latin typeface="Bebas Neue"/>
                <a:cs typeface="Bebas Neue"/>
              </a:rPr>
              <a:t> guide.</a:t>
            </a:r>
            <a:endParaRPr lang="en-US" sz="4400" dirty="0">
              <a:solidFill>
                <a:srgbClr val="11BEFF"/>
              </a:solidFill>
              <a:latin typeface="Bebas Neue"/>
              <a:cs typeface="Bebas Neue"/>
            </a:endParaRPr>
          </a:p>
        </p:txBody>
      </p:sp>
    </p:spTree>
    <p:extLst>
      <p:ext uri="{BB962C8B-B14F-4D97-AF65-F5344CB8AC3E}">
        <p14:creationId xmlns:p14="http://schemas.microsoft.com/office/powerpoint/2010/main" val="36186527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6" name="Oval 5"/>
          <p:cNvSpPr/>
          <p:nvPr/>
        </p:nvSpPr>
        <p:spPr>
          <a:xfrm>
            <a:off x="436271" y="1577506"/>
            <a:ext cx="2834640" cy="2834640"/>
          </a:xfrm>
          <a:prstGeom prst="ellipse">
            <a:avLst/>
          </a:prstGeom>
          <a:solidFill>
            <a:schemeClr val="bg1"/>
          </a:solidFill>
          <a:ln w="1111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299721" y="2297441"/>
            <a:ext cx="3102010" cy="1143000"/>
          </a:xfrm>
        </p:spPr>
        <p:txBody>
          <a:bodyPr>
            <a:noAutofit/>
          </a:bodyPr>
          <a:lstStyle/>
          <a:p>
            <a:r>
              <a:rPr lang="en-US" sz="8000" dirty="0" smtClean="0">
                <a:solidFill>
                  <a:srgbClr val="11BEFF"/>
                </a:solidFill>
                <a:latin typeface="Bebas Neue"/>
                <a:cs typeface="Bebas Neue"/>
              </a:rPr>
              <a:t>ENFP</a:t>
            </a:r>
            <a:endParaRPr lang="en-US" sz="8000" dirty="0">
              <a:solidFill>
                <a:srgbClr val="11BEFF"/>
              </a:solidFill>
              <a:latin typeface="Bebas Neue"/>
              <a:cs typeface="Bebas Neue"/>
            </a:endParaRPr>
          </a:p>
        </p:txBody>
      </p:sp>
      <p:sp>
        <p:nvSpPr>
          <p:cNvPr id="8" name="TextBox 7"/>
          <p:cNvSpPr txBox="1"/>
          <p:nvPr/>
        </p:nvSpPr>
        <p:spPr>
          <a:xfrm>
            <a:off x="772066" y="3391092"/>
            <a:ext cx="2151100" cy="400110"/>
          </a:xfrm>
          <a:prstGeom prst="rect">
            <a:avLst/>
          </a:prstGeom>
          <a:noFill/>
        </p:spPr>
        <p:txBody>
          <a:bodyPr wrap="none" rtlCol="0">
            <a:spAutoFit/>
          </a:bodyPr>
          <a:lstStyle/>
          <a:p>
            <a:r>
              <a:rPr lang="en-US" sz="2000" dirty="0" smtClean="0">
                <a:solidFill>
                  <a:srgbClr val="11BEFF"/>
                </a:solidFill>
                <a:latin typeface="Bebas Neue"/>
                <a:cs typeface="Bebas Neue"/>
              </a:rPr>
              <a:t>THE CHAMPION</a:t>
            </a:r>
            <a:endParaRPr lang="en-US" sz="2000" dirty="0">
              <a:solidFill>
                <a:srgbClr val="11BEFF"/>
              </a:solidFill>
              <a:latin typeface="Bebas Neue"/>
              <a:cs typeface="Bebas Neue"/>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39439" y="5518734"/>
            <a:ext cx="2104561" cy="1339266"/>
          </a:xfrm>
          <a:prstGeom prst="rect">
            <a:avLst/>
          </a:prstGeom>
        </p:spPr>
      </p:pic>
    </p:spTree>
    <p:extLst>
      <p:ext uri="{BB962C8B-B14F-4D97-AF65-F5344CB8AC3E}">
        <p14:creationId xmlns:p14="http://schemas.microsoft.com/office/powerpoint/2010/main" val="21451068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5" name="Oval 4"/>
          <p:cNvSpPr/>
          <p:nvPr/>
        </p:nvSpPr>
        <p:spPr>
          <a:xfrm>
            <a:off x="5947334" y="2374097"/>
            <a:ext cx="2834640" cy="2834640"/>
          </a:xfrm>
          <a:prstGeom prst="ellipse">
            <a:avLst/>
          </a:prstGeom>
          <a:solidFill>
            <a:schemeClr val="bg1"/>
          </a:solidFill>
          <a:ln w="1111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p:cNvSpPr>
            <a:spLocks noGrp="1"/>
          </p:cNvSpPr>
          <p:nvPr>
            <p:ph type="title"/>
          </p:nvPr>
        </p:nvSpPr>
        <p:spPr>
          <a:xfrm>
            <a:off x="5734043" y="3039412"/>
            <a:ext cx="3225446" cy="1143000"/>
          </a:xfrm>
        </p:spPr>
        <p:txBody>
          <a:bodyPr>
            <a:noAutofit/>
          </a:bodyPr>
          <a:lstStyle/>
          <a:p>
            <a:r>
              <a:rPr lang="en-US" sz="8000" dirty="0" smtClean="0">
                <a:solidFill>
                  <a:srgbClr val="11BEFF"/>
                </a:solidFill>
                <a:latin typeface="Bebas Neue"/>
                <a:cs typeface="Bebas Neue"/>
              </a:rPr>
              <a:t>ESTJ</a:t>
            </a:r>
            <a:endParaRPr lang="en-US" sz="8000" dirty="0">
              <a:solidFill>
                <a:srgbClr val="11BEFF"/>
              </a:solidFill>
              <a:latin typeface="Bebas Neue"/>
              <a:cs typeface="Bebas Neue"/>
            </a:endParaRPr>
          </a:p>
        </p:txBody>
      </p:sp>
      <p:sp>
        <p:nvSpPr>
          <p:cNvPr id="9" name="TextBox 8"/>
          <p:cNvSpPr txBox="1"/>
          <p:nvPr/>
        </p:nvSpPr>
        <p:spPr>
          <a:xfrm>
            <a:off x="6160234" y="4105753"/>
            <a:ext cx="2446027" cy="400110"/>
          </a:xfrm>
          <a:prstGeom prst="rect">
            <a:avLst/>
          </a:prstGeom>
          <a:noFill/>
        </p:spPr>
        <p:txBody>
          <a:bodyPr wrap="none" rtlCol="0">
            <a:spAutoFit/>
          </a:bodyPr>
          <a:lstStyle/>
          <a:p>
            <a:r>
              <a:rPr lang="en-US" sz="2000" dirty="0" smtClean="0">
                <a:solidFill>
                  <a:srgbClr val="11BEFF"/>
                </a:solidFill>
                <a:latin typeface="Bebas Neue"/>
                <a:cs typeface="Bebas Neue"/>
              </a:rPr>
              <a:t>THE SUPERVISOR</a:t>
            </a:r>
            <a:endParaRPr lang="en-US" sz="2000" dirty="0">
              <a:solidFill>
                <a:srgbClr val="11BEFF"/>
              </a:solidFill>
              <a:latin typeface="Bebas Neue"/>
              <a:cs typeface="Bebas Neue"/>
            </a:endParaRPr>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39439" y="5518734"/>
            <a:ext cx="2104561" cy="1339266"/>
          </a:xfrm>
          <a:prstGeom prst="rect">
            <a:avLst/>
          </a:prstGeom>
        </p:spPr>
      </p:pic>
    </p:spTree>
    <p:extLst>
      <p:ext uri="{BB962C8B-B14F-4D97-AF65-F5344CB8AC3E}">
        <p14:creationId xmlns:p14="http://schemas.microsoft.com/office/powerpoint/2010/main" val="1116314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7" name="Oval 6"/>
          <p:cNvSpPr/>
          <p:nvPr/>
        </p:nvSpPr>
        <p:spPr>
          <a:xfrm>
            <a:off x="6072071" y="160186"/>
            <a:ext cx="2834640" cy="2834640"/>
          </a:xfrm>
          <a:prstGeom prst="ellipse">
            <a:avLst/>
          </a:prstGeom>
          <a:solidFill>
            <a:schemeClr val="bg1"/>
          </a:solidFill>
          <a:ln w="1111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p:cNvSpPr>
            <a:spLocks noGrp="1"/>
          </p:cNvSpPr>
          <p:nvPr>
            <p:ph type="title"/>
          </p:nvPr>
        </p:nvSpPr>
        <p:spPr>
          <a:xfrm>
            <a:off x="6085726" y="798191"/>
            <a:ext cx="2803967" cy="1143000"/>
          </a:xfrm>
        </p:spPr>
        <p:txBody>
          <a:bodyPr>
            <a:noAutofit/>
          </a:bodyPr>
          <a:lstStyle/>
          <a:p>
            <a:r>
              <a:rPr lang="en-US" sz="8000" dirty="0" smtClean="0">
                <a:solidFill>
                  <a:srgbClr val="11BEFF"/>
                </a:solidFill>
                <a:latin typeface="Bebas Neue"/>
                <a:cs typeface="Bebas Neue"/>
              </a:rPr>
              <a:t>ESFJ</a:t>
            </a:r>
            <a:endParaRPr lang="en-US" sz="8000" dirty="0">
              <a:solidFill>
                <a:srgbClr val="11BEFF"/>
              </a:solidFill>
              <a:latin typeface="Bebas Neue"/>
              <a:cs typeface="Bebas Neue"/>
            </a:endParaRPr>
          </a:p>
        </p:txBody>
      </p:sp>
      <p:sp>
        <p:nvSpPr>
          <p:cNvPr id="9" name="TextBox 8"/>
          <p:cNvSpPr txBox="1"/>
          <p:nvPr/>
        </p:nvSpPr>
        <p:spPr>
          <a:xfrm>
            <a:off x="6470767" y="1919152"/>
            <a:ext cx="2108520" cy="400110"/>
          </a:xfrm>
          <a:prstGeom prst="rect">
            <a:avLst/>
          </a:prstGeom>
          <a:noFill/>
        </p:spPr>
        <p:txBody>
          <a:bodyPr wrap="none" rtlCol="0">
            <a:spAutoFit/>
          </a:bodyPr>
          <a:lstStyle/>
          <a:p>
            <a:r>
              <a:rPr lang="en-US" sz="2000" dirty="0" smtClean="0">
                <a:solidFill>
                  <a:srgbClr val="11BEFF"/>
                </a:solidFill>
                <a:latin typeface="Bebas Neue"/>
                <a:cs typeface="Bebas Neue"/>
              </a:rPr>
              <a:t>THE PROVIDER</a:t>
            </a:r>
            <a:endParaRPr lang="en-US" sz="2000" dirty="0">
              <a:solidFill>
                <a:srgbClr val="11BEFF"/>
              </a:solidFill>
              <a:latin typeface="Bebas Neue"/>
              <a:cs typeface="Bebas Neue"/>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39439" y="5518734"/>
            <a:ext cx="2104561" cy="1339266"/>
          </a:xfrm>
          <a:prstGeom prst="rect">
            <a:avLst/>
          </a:prstGeom>
        </p:spPr>
      </p:pic>
    </p:spTree>
    <p:extLst>
      <p:ext uri="{BB962C8B-B14F-4D97-AF65-F5344CB8AC3E}">
        <p14:creationId xmlns:p14="http://schemas.microsoft.com/office/powerpoint/2010/main" val="16996924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7" name="Oval 6"/>
          <p:cNvSpPr/>
          <p:nvPr/>
        </p:nvSpPr>
        <p:spPr>
          <a:xfrm>
            <a:off x="6060731" y="160186"/>
            <a:ext cx="2834640" cy="2834640"/>
          </a:xfrm>
          <a:prstGeom prst="ellipse">
            <a:avLst/>
          </a:prstGeom>
          <a:solidFill>
            <a:schemeClr val="bg1"/>
          </a:solidFill>
          <a:ln w="1111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p:cNvSpPr>
            <a:spLocks noGrp="1"/>
          </p:cNvSpPr>
          <p:nvPr>
            <p:ph type="title"/>
          </p:nvPr>
        </p:nvSpPr>
        <p:spPr>
          <a:xfrm>
            <a:off x="5856941" y="825501"/>
            <a:ext cx="3256910" cy="1143000"/>
          </a:xfrm>
        </p:spPr>
        <p:txBody>
          <a:bodyPr>
            <a:noAutofit/>
          </a:bodyPr>
          <a:lstStyle/>
          <a:p>
            <a:r>
              <a:rPr lang="en-US" sz="8000" dirty="0" smtClean="0">
                <a:solidFill>
                  <a:srgbClr val="11BEFF"/>
                </a:solidFill>
                <a:latin typeface="Bebas Neue"/>
                <a:cs typeface="Bebas Neue"/>
              </a:rPr>
              <a:t>ESFP</a:t>
            </a:r>
            <a:endParaRPr lang="en-US" sz="8000" dirty="0">
              <a:solidFill>
                <a:srgbClr val="11BEFF"/>
              </a:solidFill>
              <a:latin typeface="Bebas Neue"/>
              <a:cs typeface="Bebas Neue"/>
            </a:endParaRPr>
          </a:p>
        </p:txBody>
      </p:sp>
      <p:sp>
        <p:nvSpPr>
          <p:cNvPr id="9" name="TextBox 8"/>
          <p:cNvSpPr txBox="1"/>
          <p:nvPr/>
        </p:nvSpPr>
        <p:spPr>
          <a:xfrm>
            <a:off x="6559911" y="1932807"/>
            <a:ext cx="1894619" cy="400110"/>
          </a:xfrm>
          <a:prstGeom prst="rect">
            <a:avLst/>
          </a:prstGeom>
          <a:noFill/>
        </p:spPr>
        <p:txBody>
          <a:bodyPr wrap="none" rtlCol="0">
            <a:spAutoFit/>
          </a:bodyPr>
          <a:lstStyle/>
          <a:p>
            <a:r>
              <a:rPr lang="en-US" sz="2000" dirty="0" smtClean="0">
                <a:solidFill>
                  <a:srgbClr val="11BEFF"/>
                </a:solidFill>
                <a:latin typeface="Bebas Neue"/>
                <a:cs typeface="Bebas Neue"/>
              </a:rPr>
              <a:t>THE DYNAMO</a:t>
            </a:r>
            <a:endParaRPr lang="en-US" sz="2000" dirty="0">
              <a:solidFill>
                <a:srgbClr val="11BEFF"/>
              </a:solidFill>
              <a:latin typeface="Bebas Neue"/>
              <a:cs typeface="Bebas Neue"/>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39439" y="5518734"/>
            <a:ext cx="2104561" cy="1339266"/>
          </a:xfrm>
          <a:prstGeom prst="rect">
            <a:avLst/>
          </a:prstGeom>
        </p:spPr>
      </p:pic>
    </p:spTree>
    <p:extLst>
      <p:ext uri="{BB962C8B-B14F-4D97-AF65-F5344CB8AC3E}">
        <p14:creationId xmlns:p14="http://schemas.microsoft.com/office/powerpoint/2010/main" val="19613476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7" name="Oval 6"/>
          <p:cNvSpPr/>
          <p:nvPr/>
        </p:nvSpPr>
        <p:spPr>
          <a:xfrm>
            <a:off x="5811259" y="551181"/>
            <a:ext cx="2834640" cy="2834640"/>
          </a:xfrm>
          <a:prstGeom prst="ellipse">
            <a:avLst/>
          </a:prstGeom>
          <a:solidFill>
            <a:schemeClr val="bg1"/>
          </a:solidFill>
          <a:ln w="1111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p:cNvSpPr>
            <a:spLocks noGrp="1"/>
          </p:cNvSpPr>
          <p:nvPr>
            <p:ph type="title"/>
          </p:nvPr>
        </p:nvSpPr>
        <p:spPr>
          <a:xfrm>
            <a:off x="5515552" y="1190428"/>
            <a:ext cx="3471722" cy="1143000"/>
          </a:xfrm>
        </p:spPr>
        <p:txBody>
          <a:bodyPr>
            <a:noAutofit/>
          </a:bodyPr>
          <a:lstStyle/>
          <a:p>
            <a:r>
              <a:rPr lang="en-US" sz="8000" dirty="0" smtClean="0">
                <a:solidFill>
                  <a:srgbClr val="11BEFF"/>
                </a:solidFill>
                <a:latin typeface="Bebas Neue"/>
                <a:cs typeface="Bebas Neue"/>
              </a:rPr>
              <a:t>ESTP</a:t>
            </a:r>
            <a:endParaRPr lang="en-US" sz="8000" dirty="0">
              <a:solidFill>
                <a:srgbClr val="11BEFF"/>
              </a:solidFill>
              <a:latin typeface="Bebas Neue"/>
              <a:cs typeface="Bebas Neue"/>
            </a:endParaRPr>
          </a:p>
        </p:txBody>
      </p:sp>
      <p:sp>
        <p:nvSpPr>
          <p:cNvPr id="9" name="TextBox 8"/>
          <p:cNvSpPr txBox="1"/>
          <p:nvPr/>
        </p:nvSpPr>
        <p:spPr>
          <a:xfrm>
            <a:off x="6024153" y="2269182"/>
            <a:ext cx="2407580" cy="400110"/>
          </a:xfrm>
          <a:prstGeom prst="rect">
            <a:avLst/>
          </a:prstGeom>
          <a:noFill/>
        </p:spPr>
        <p:txBody>
          <a:bodyPr wrap="none" rtlCol="0">
            <a:spAutoFit/>
          </a:bodyPr>
          <a:lstStyle/>
          <a:p>
            <a:r>
              <a:rPr lang="en-US" sz="2000" dirty="0" smtClean="0">
                <a:solidFill>
                  <a:srgbClr val="11BEFF"/>
                </a:solidFill>
                <a:latin typeface="Bebas Neue"/>
                <a:cs typeface="Bebas Neue"/>
              </a:rPr>
              <a:t>THE PERFORMER </a:t>
            </a:r>
            <a:endParaRPr lang="en-US" sz="2000" dirty="0">
              <a:solidFill>
                <a:srgbClr val="11BEFF"/>
              </a:solidFill>
              <a:latin typeface="Bebas Neue"/>
              <a:cs typeface="Bebas Neue"/>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39439" y="5518734"/>
            <a:ext cx="2104561" cy="1339266"/>
          </a:xfrm>
          <a:prstGeom prst="rect">
            <a:avLst/>
          </a:prstGeom>
        </p:spPr>
      </p:pic>
    </p:spTree>
    <p:extLst>
      <p:ext uri="{BB962C8B-B14F-4D97-AF65-F5344CB8AC3E}">
        <p14:creationId xmlns:p14="http://schemas.microsoft.com/office/powerpoint/2010/main" val="32666996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5" name="Oval 4"/>
          <p:cNvSpPr/>
          <p:nvPr/>
        </p:nvSpPr>
        <p:spPr>
          <a:xfrm>
            <a:off x="652196" y="1968501"/>
            <a:ext cx="2834640" cy="2834640"/>
          </a:xfrm>
          <a:prstGeom prst="ellipse">
            <a:avLst/>
          </a:prstGeom>
          <a:solidFill>
            <a:schemeClr val="bg1"/>
          </a:solidFill>
          <a:ln w="1111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652196" y="2633816"/>
            <a:ext cx="2791632"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8000" dirty="0">
                <a:solidFill>
                  <a:srgbClr val="11BEFF"/>
                </a:solidFill>
                <a:latin typeface="Bebas Neue"/>
                <a:cs typeface="Bebas Neue"/>
              </a:rPr>
              <a:t>I</a:t>
            </a:r>
            <a:r>
              <a:rPr lang="en-US" sz="8000" dirty="0" smtClean="0">
                <a:solidFill>
                  <a:srgbClr val="11BEFF"/>
                </a:solidFill>
                <a:latin typeface="Bebas Neue"/>
                <a:cs typeface="Bebas Neue"/>
              </a:rPr>
              <a:t>NTJ</a:t>
            </a:r>
            <a:endParaRPr lang="en-US" sz="8000" dirty="0">
              <a:solidFill>
                <a:srgbClr val="11BEFF"/>
              </a:solidFill>
              <a:latin typeface="Bebas Neue"/>
              <a:cs typeface="Bebas Neue"/>
            </a:endParaRPr>
          </a:p>
        </p:txBody>
      </p:sp>
      <p:sp>
        <p:nvSpPr>
          <p:cNvPr id="9" name="TextBox 8"/>
          <p:cNvSpPr txBox="1"/>
          <p:nvPr/>
        </p:nvSpPr>
        <p:spPr>
          <a:xfrm>
            <a:off x="841598" y="3749278"/>
            <a:ext cx="2492990" cy="400110"/>
          </a:xfrm>
          <a:prstGeom prst="rect">
            <a:avLst/>
          </a:prstGeom>
          <a:noFill/>
        </p:spPr>
        <p:txBody>
          <a:bodyPr wrap="none" rtlCol="0">
            <a:spAutoFit/>
          </a:bodyPr>
          <a:lstStyle/>
          <a:p>
            <a:r>
              <a:rPr lang="en-US" sz="2000" dirty="0" smtClean="0">
                <a:solidFill>
                  <a:srgbClr val="11BEFF"/>
                </a:solidFill>
                <a:latin typeface="Bebas Neue"/>
                <a:cs typeface="Bebas Neue"/>
              </a:rPr>
              <a:t>THE MASTERMIND</a:t>
            </a:r>
            <a:endParaRPr lang="en-US" sz="2000" dirty="0">
              <a:solidFill>
                <a:srgbClr val="11BEFF"/>
              </a:solidFill>
              <a:latin typeface="Bebas Neue"/>
              <a:cs typeface="Bebas Neue"/>
            </a:endParaRPr>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39439" y="5518734"/>
            <a:ext cx="2104561" cy="1339266"/>
          </a:xfrm>
          <a:prstGeom prst="rect">
            <a:avLst/>
          </a:prstGeom>
        </p:spPr>
      </p:pic>
    </p:spTree>
    <p:extLst>
      <p:ext uri="{BB962C8B-B14F-4D97-AF65-F5344CB8AC3E}">
        <p14:creationId xmlns:p14="http://schemas.microsoft.com/office/powerpoint/2010/main" val="27926757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7" name="Oval 6"/>
          <p:cNvSpPr/>
          <p:nvPr/>
        </p:nvSpPr>
        <p:spPr>
          <a:xfrm>
            <a:off x="617370" y="1124105"/>
            <a:ext cx="2834640" cy="2834640"/>
          </a:xfrm>
          <a:prstGeom prst="ellipse">
            <a:avLst/>
          </a:prstGeom>
          <a:solidFill>
            <a:schemeClr val="bg1"/>
          </a:solidFill>
          <a:ln w="1111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p:cNvSpPr>
            <a:spLocks noGrp="1"/>
          </p:cNvSpPr>
          <p:nvPr>
            <p:ph type="title"/>
          </p:nvPr>
        </p:nvSpPr>
        <p:spPr>
          <a:xfrm>
            <a:off x="617370" y="1789420"/>
            <a:ext cx="2797772" cy="1143000"/>
          </a:xfrm>
        </p:spPr>
        <p:txBody>
          <a:bodyPr>
            <a:noAutofit/>
          </a:bodyPr>
          <a:lstStyle/>
          <a:p>
            <a:r>
              <a:rPr lang="en-US" sz="8000" dirty="0" smtClean="0">
                <a:solidFill>
                  <a:srgbClr val="11BEFF"/>
                </a:solidFill>
                <a:latin typeface="Bebas Neue"/>
                <a:cs typeface="Bebas Neue"/>
              </a:rPr>
              <a:t>INFJ</a:t>
            </a:r>
            <a:endParaRPr lang="en-US" sz="8000" dirty="0">
              <a:solidFill>
                <a:srgbClr val="11BEFF"/>
              </a:solidFill>
              <a:latin typeface="Bebas Neue"/>
              <a:cs typeface="Bebas Neue"/>
            </a:endParaRPr>
          </a:p>
        </p:txBody>
      </p:sp>
      <p:sp>
        <p:nvSpPr>
          <p:cNvPr id="9" name="TextBox 8"/>
          <p:cNvSpPr txBox="1"/>
          <p:nvPr/>
        </p:nvSpPr>
        <p:spPr>
          <a:xfrm>
            <a:off x="857575" y="2871374"/>
            <a:ext cx="2393554" cy="400110"/>
          </a:xfrm>
          <a:prstGeom prst="rect">
            <a:avLst/>
          </a:prstGeom>
          <a:noFill/>
        </p:spPr>
        <p:txBody>
          <a:bodyPr wrap="none" rtlCol="0">
            <a:spAutoFit/>
          </a:bodyPr>
          <a:lstStyle/>
          <a:p>
            <a:r>
              <a:rPr lang="en-US" sz="2000" dirty="0" smtClean="0">
                <a:solidFill>
                  <a:srgbClr val="11BEFF"/>
                </a:solidFill>
                <a:latin typeface="Bebas Neue"/>
                <a:cs typeface="Bebas Neue"/>
              </a:rPr>
              <a:t>THE COUNSELOR</a:t>
            </a:r>
            <a:endParaRPr lang="en-US" sz="2000" dirty="0">
              <a:solidFill>
                <a:srgbClr val="11BEFF"/>
              </a:solidFill>
              <a:latin typeface="Bebas Neue"/>
              <a:cs typeface="Bebas Neue"/>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39439" y="5518734"/>
            <a:ext cx="2104561" cy="1339266"/>
          </a:xfrm>
          <a:prstGeom prst="rect">
            <a:avLst/>
          </a:prstGeom>
        </p:spPr>
      </p:pic>
    </p:spTree>
    <p:extLst>
      <p:ext uri="{BB962C8B-B14F-4D97-AF65-F5344CB8AC3E}">
        <p14:creationId xmlns:p14="http://schemas.microsoft.com/office/powerpoint/2010/main" val="1409329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7" name="Oval 6"/>
          <p:cNvSpPr/>
          <p:nvPr/>
        </p:nvSpPr>
        <p:spPr>
          <a:xfrm>
            <a:off x="6174127" y="1759157"/>
            <a:ext cx="2834640" cy="2834640"/>
          </a:xfrm>
          <a:prstGeom prst="ellipse">
            <a:avLst/>
          </a:prstGeom>
          <a:solidFill>
            <a:schemeClr val="bg1"/>
          </a:solidFill>
          <a:ln w="1111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8" name="Title 1"/>
          <p:cNvSpPr>
            <a:spLocks noGrp="1"/>
          </p:cNvSpPr>
          <p:nvPr>
            <p:ph type="title"/>
          </p:nvPr>
        </p:nvSpPr>
        <p:spPr>
          <a:xfrm>
            <a:off x="5828309" y="2424472"/>
            <a:ext cx="3520516" cy="1143000"/>
          </a:xfrm>
        </p:spPr>
        <p:txBody>
          <a:bodyPr>
            <a:noAutofit/>
          </a:bodyPr>
          <a:lstStyle/>
          <a:p>
            <a:r>
              <a:rPr lang="en-US" sz="8000" dirty="0" smtClean="0">
                <a:solidFill>
                  <a:srgbClr val="11BEFF"/>
                </a:solidFill>
                <a:latin typeface="Bebas Neue"/>
                <a:cs typeface="Bebas Neue"/>
              </a:rPr>
              <a:t>ISTJ</a:t>
            </a:r>
            <a:endParaRPr lang="en-US" sz="8000" dirty="0">
              <a:solidFill>
                <a:srgbClr val="11BEFF"/>
              </a:solidFill>
              <a:latin typeface="Bebas Neue"/>
              <a:cs typeface="Bebas Neue"/>
            </a:endParaRPr>
          </a:p>
        </p:txBody>
      </p:sp>
      <p:sp>
        <p:nvSpPr>
          <p:cNvPr id="9" name="TextBox 8"/>
          <p:cNvSpPr txBox="1"/>
          <p:nvPr/>
        </p:nvSpPr>
        <p:spPr>
          <a:xfrm>
            <a:off x="6468957" y="3518123"/>
            <a:ext cx="2260555" cy="400110"/>
          </a:xfrm>
          <a:prstGeom prst="rect">
            <a:avLst/>
          </a:prstGeom>
          <a:noFill/>
        </p:spPr>
        <p:txBody>
          <a:bodyPr wrap="none" rtlCol="0">
            <a:spAutoFit/>
          </a:bodyPr>
          <a:lstStyle/>
          <a:p>
            <a:r>
              <a:rPr lang="en-US" sz="2000" dirty="0" smtClean="0">
                <a:solidFill>
                  <a:srgbClr val="11BEFF"/>
                </a:solidFill>
                <a:latin typeface="Bebas Neue"/>
                <a:cs typeface="Bebas Neue"/>
              </a:rPr>
              <a:t>THE INSPECTOR</a:t>
            </a:r>
            <a:endParaRPr lang="en-US" sz="2000" dirty="0">
              <a:solidFill>
                <a:srgbClr val="11BEFF"/>
              </a:solidFill>
              <a:latin typeface="Bebas Neue"/>
              <a:cs typeface="Bebas Neue"/>
            </a:endParaRP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39439" y="5518734"/>
            <a:ext cx="2104561" cy="1339266"/>
          </a:xfrm>
          <a:prstGeom prst="rect">
            <a:avLst/>
          </a:prstGeom>
        </p:spPr>
      </p:pic>
    </p:spTree>
    <p:extLst>
      <p:ext uri="{BB962C8B-B14F-4D97-AF65-F5344CB8AC3E}">
        <p14:creationId xmlns:p14="http://schemas.microsoft.com/office/powerpoint/2010/main" val="34845436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9" name="Oval 8"/>
          <p:cNvSpPr/>
          <p:nvPr/>
        </p:nvSpPr>
        <p:spPr>
          <a:xfrm>
            <a:off x="6196810" y="91372"/>
            <a:ext cx="2834640" cy="2834640"/>
          </a:xfrm>
          <a:prstGeom prst="ellipse">
            <a:avLst/>
          </a:prstGeom>
          <a:solidFill>
            <a:schemeClr val="bg1"/>
          </a:solidFill>
          <a:ln w="1111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10" name="Title 1"/>
          <p:cNvSpPr>
            <a:spLocks noGrp="1"/>
          </p:cNvSpPr>
          <p:nvPr>
            <p:ph type="title"/>
          </p:nvPr>
        </p:nvSpPr>
        <p:spPr>
          <a:xfrm>
            <a:off x="5914872" y="756687"/>
            <a:ext cx="3338368" cy="1143000"/>
          </a:xfrm>
        </p:spPr>
        <p:txBody>
          <a:bodyPr>
            <a:noAutofit/>
          </a:bodyPr>
          <a:lstStyle/>
          <a:p>
            <a:r>
              <a:rPr lang="en-US" sz="8000" dirty="0" smtClean="0">
                <a:solidFill>
                  <a:srgbClr val="11BEFF"/>
                </a:solidFill>
                <a:latin typeface="Bebas Neue"/>
                <a:cs typeface="Bebas Neue"/>
              </a:rPr>
              <a:t>ISFJ</a:t>
            </a:r>
            <a:endParaRPr lang="en-US" sz="8000" dirty="0">
              <a:solidFill>
                <a:srgbClr val="11BEFF"/>
              </a:solidFill>
              <a:latin typeface="Bebas Neue"/>
              <a:cs typeface="Bebas Neue"/>
            </a:endParaRPr>
          </a:p>
        </p:txBody>
      </p:sp>
      <p:sp>
        <p:nvSpPr>
          <p:cNvPr id="11" name="TextBox 10"/>
          <p:cNvSpPr txBox="1"/>
          <p:nvPr/>
        </p:nvSpPr>
        <p:spPr>
          <a:xfrm>
            <a:off x="6437017" y="1879349"/>
            <a:ext cx="2374393" cy="400110"/>
          </a:xfrm>
          <a:prstGeom prst="rect">
            <a:avLst/>
          </a:prstGeom>
          <a:noFill/>
        </p:spPr>
        <p:txBody>
          <a:bodyPr wrap="none" rtlCol="0">
            <a:spAutoFit/>
          </a:bodyPr>
          <a:lstStyle/>
          <a:p>
            <a:r>
              <a:rPr lang="en-US" sz="2000" dirty="0" smtClean="0">
                <a:solidFill>
                  <a:srgbClr val="11BEFF"/>
                </a:solidFill>
                <a:latin typeface="Bebas Neue"/>
                <a:cs typeface="Bebas Neue"/>
              </a:rPr>
              <a:t>THE PROTECTOR</a:t>
            </a:r>
            <a:endParaRPr lang="en-US" sz="2000" dirty="0">
              <a:solidFill>
                <a:srgbClr val="11BEFF"/>
              </a:solidFill>
              <a:latin typeface="Bebas Neue"/>
              <a:cs typeface="Bebas Neue"/>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39439" y="5518734"/>
            <a:ext cx="2104561" cy="1339266"/>
          </a:xfrm>
          <a:prstGeom prst="rect">
            <a:avLst/>
          </a:prstGeom>
        </p:spPr>
      </p:pic>
    </p:spTree>
    <p:extLst>
      <p:ext uri="{BB962C8B-B14F-4D97-AF65-F5344CB8AC3E}">
        <p14:creationId xmlns:p14="http://schemas.microsoft.com/office/powerpoint/2010/main" val="2199033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8" name="Oval 7"/>
          <p:cNvSpPr/>
          <p:nvPr/>
        </p:nvSpPr>
        <p:spPr>
          <a:xfrm>
            <a:off x="5822599" y="956777"/>
            <a:ext cx="2834640" cy="2834640"/>
          </a:xfrm>
          <a:prstGeom prst="ellipse">
            <a:avLst/>
          </a:prstGeom>
          <a:solidFill>
            <a:schemeClr val="bg1"/>
          </a:solidFill>
          <a:ln w="1111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9" name="Title 1"/>
          <p:cNvSpPr>
            <a:spLocks noGrp="1"/>
          </p:cNvSpPr>
          <p:nvPr>
            <p:ph type="title"/>
          </p:nvPr>
        </p:nvSpPr>
        <p:spPr>
          <a:xfrm>
            <a:off x="5761357" y="1622092"/>
            <a:ext cx="2977812" cy="1143000"/>
          </a:xfrm>
        </p:spPr>
        <p:txBody>
          <a:bodyPr>
            <a:noAutofit/>
          </a:bodyPr>
          <a:lstStyle/>
          <a:p>
            <a:r>
              <a:rPr lang="en-US" sz="8000" dirty="0" smtClean="0">
                <a:solidFill>
                  <a:srgbClr val="11BEFF"/>
                </a:solidFill>
                <a:latin typeface="Bebas Neue"/>
                <a:cs typeface="Bebas Neue"/>
              </a:rPr>
              <a:t>ISTP</a:t>
            </a:r>
            <a:endParaRPr lang="en-US" sz="8000" dirty="0">
              <a:solidFill>
                <a:srgbClr val="11BEFF"/>
              </a:solidFill>
              <a:latin typeface="Bebas Neue"/>
              <a:cs typeface="Bebas Neue"/>
            </a:endParaRPr>
          </a:p>
        </p:txBody>
      </p:sp>
      <p:sp>
        <p:nvSpPr>
          <p:cNvPr id="10" name="TextBox 9"/>
          <p:cNvSpPr txBox="1"/>
          <p:nvPr/>
        </p:nvSpPr>
        <p:spPr>
          <a:xfrm>
            <a:off x="6076464" y="2729398"/>
            <a:ext cx="2364750" cy="400110"/>
          </a:xfrm>
          <a:prstGeom prst="rect">
            <a:avLst/>
          </a:prstGeom>
          <a:noFill/>
        </p:spPr>
        <p:txBody>
          <a:bodyPr wrap="none" rtlCol="0">
            <a:spAutoFit/>
          </a:bodyPr>
          <a:lstStyle/>
          <a:p>
            <a:r>
              <a:rPr lang="en-US" sz="2000" dirty="0" smtClean="0">
                <a:solidFill>
                  <a:srgbClr val="11BEFF"/>
                </a:solidFill>
                <a:latin typeface="Bebas Neue"/>
                <a:cs typeface="Bebas Neue"/>
              </a:rPr>
              <a:t>THE CRAFTSMAN</a:t>
            </a:r>
            <a:endParaRPr lang="en-US" sz="2000" dirty="0">
              <a:solidFill>
                <a:srgbClr val="11BEFF"/>
              </a:solidFill>
              <a:latin typeface="Bebas Neue"/>
              <a:cs typeface="Bebas Neue"/>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39439" y="5518734"/>
            <a:ext cx="2104561" cy="1339266"/>
          </a:xfrm>
          <a:prstGeom prst="rect">
            <a:avLst/>
          </a:prstGeom>
        </p:spPr>
      </p:pic>
    </p:spTree>
    <p:extLst>
      <p:ext uri="{BB962C8B-B14F-4D97-AF65-F5344CB8AC3E}">
        <p14:creationId xmlns:p14="http://schemas.microsoft.com/office/powerpoint/2010/main" val="1219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4218" y="487026"/>
            <a:ext cx="6169931" cy="6370974"/>
          </a:xfrm>
          <a:prstGeom prst="rect">
            <a:avLst/>
          </a:prstGeom>
        </p:spPr>
        <p:txBody>
          <a:bodyPr wrap="square">
            <a:spAutoFit/>
          </a:bodyPr>
          <a:lstStyle/>
          <a:p>
            <a:r>
              <a:rPr lang="en-US" sz="2400" dirty="0" smtClean="0">
                <a:latin typeface="Gill Sans Light"/>
                <a:cs typeface="Gill Sans Light"/>
              </a:rPr>
              <a:t>Every </a:t>
            </a:r>
            <a:r>
              <a:rPr lang="en-US" sz="2400" dirty="0">
                <a:latin typeface="Gill Sans Light"/>
                <a:cs typeface="Gill Sans Light"/>
              </a:rPr>
              <a:t>child has a </a:t>
            </a:r>
            <a:r>
              <a:rPr lang="en-US" sz="2400" dirty="0" smtClean="0">
                <a:latin typeface="Gill Sans Light"/>
                <a:cs typeface="Gill Sans Light"/>
              </a:rPr>
              <a:t>personality type that remains </a:t>
            </a:r>
            <a:r>
              <a:rPr lang="en-US" sz="2400" dirty="0">
                <a:latin typeface="Gill Sans Light"/>
                <a:cs typeface="Gill Sans Light"/>
              </a:rPr>
              <a:t>largely </a:t>
            </a:r>
            <a:r>
              <a:rPr lang="en-US" sz="2400" dirty="0" smtClean="0">
                <a:latin typeface="Gill Sans Light"/>
                <a:cs typeface="Gill Sans Light"/>
              </a:rPr>
              <a:t>constant throughout their life.</a:t>
            </a:r>
          </a:p>
          <a:p>
            <a:r>
              <a:rPr lang="en-US" sz="2400" dirty="0">
                <a:latin typeface="Gill Sans Light"/>
                <a:cs typeface="Gill Sans Light"/>
              </a:rPr>
              <a:t> </a:t>
            </a:r>
            <a:endParaRPr lang="en-US" sz="2400" dirty="0" smtClean="0">
              <a:latin typeface="Gill Sans Light"/>
              <a:cs typeface="Gill Sans Light"/>
            </a:endParaRPr>
          </a:p>
          <a:p>
            <a:r>
              <a:rPr lang="en-US" sz="2400" dirty="0" smtClean="0">
                <a:latin typeface="Gill Sans Light"/>
                <a:cs typeface="Gill Sans Light"/>
              </a:rPr>
              <a:t>Knowing your </a:t>
            </a:r>
            <a:r>
              <a:rPr lang="en-US" sz="2400" dirty="0">
                <a:latin typeface="Gill Sans Light"/>
                <a:cs typeface="Gill Sans Light"/>
              </a:rPr>
              <a:t>child’s personality type allows you to better understand what motivates them, what </a:t>
            </a:r>
            <a:r>
              <a:rPr lang="en-US" sz="2400" dirty="0" smtClean="0">
                <a:latin typeface="Gill Sans Light"/>
                <a:cs typeface="Gill Sans Light"/>
              </a:rPr>
              <a:t>fulfills them, </a:t>
            </a:r>
            <a:r>
              <a:rPr lang="en-US" sz="2400" dirty="0">
                <a:latin typeface="Gill Sans Light"/>
                <a:cs typeface="Gill Sans Light"/>
              </a:rPr>
              <a:t>and how you can best support their growth</a:t>
            </a:r>
            <a:r>
              <a:rPr lang="en-US" sz="2400" dirty="0" smtClean="0">
                <a:latin typeface="Gill Sans Light"/>
                <a:cs typeface="Gill Sans Light"/>
              </a:rPr>
              <a:t>.</a:t>
            </a:r>
          </a:p>
          <a:p>
            <a:endParaRPr lang="en-US" sz="2400" dirty="0" smtClean="0">
              <a:latin typeface="Gill Sans Light"/>
              <a:cs typeface="Gill Sans Light"/>
            </a:endParaRPr>
          </a:p>
          <a:p>
            <a:r>
              <a:rPr lang="en-US" sz="2400" dirty="0">
                <a:latin typeface="Gill Sans Light"/>
                <a:cs typeface="Gill Sans Light"/>
              </a:rPr>
              <a:t>There are sixteen different personality types. Each personality type is composed of four </a:t>
            </a:r>
            <a:r>
              <a:rPr lang="en-US" sz="2400" dirty="0" smtClean="0">
                <a:latin typeface="Gill Sans Light"/>
                <a:cs typeface="Gill Sans Light"/>
              </a:rPr>
              <a:t>letters, and each </a:t>
            </a:r>
            <a:r>
              <a:rPr lang="en-US" sz="2400" dirty="0">
                <a:latin typeface="Gill Sans Light"/>
                <a:cs typeface="Gill Sans Light"/>
              </a:rPr>
              <a:t>letter </a:t>
            </a:r>
            <a:r>
              <a:rPr lang="en-US" sz="2400" dirty="0" smtClean="0">
                <a:latin typeface="Gill Sans Light"/>
                <a:cs typeface="Gill Sans Light"/>
              </a:rPr>
              <a:t>can </a:t>
            </a:r>
            <a:r>
              <a:rPr lang="en-US" sz="2400" dirty="0">
                <a:latin typeface="Gill Sans Light"/>
                <a:cs typeface="Gill Sans Light"/>
              </a:rPr>
              <a:t>be one of two </a:t>
            </a:r>
            <a:r>
              <a:rPr lang="en-US" sz="2400" dirty="0" smtClean="0">
                <a:latin typeface="Gill Sans Light"/>
                <a:cs typeface="Gill Sans Light"/>
              </a:rPr>
              <a:t>designations.</a:t>
            </a:r>
            <a:endParaRPr lang="en-US" sz="2400" dirty="0">
              <a:latin typeface="Gill Sans Light"/>
              <a:cs typeface="Gill Sans Light"/>
            </a:endParaRPr>
          </a:p>
          <a:p>
            <a:endParaRPr lang="en-US" sz="2400" dirty="0">
              <a:latin typeface="Gill Sans Light"/>
              <a:cs typeface="Gill Sans Light"/>
            </a:endParaRPr>
          </a:p>
          <a:p>
            <a:r>
              <a:rPr lang="en-US" sz="2400" dirty="0">
                <a:latin typeface="Gill Sans Light"/>
                <a:cs typeface="Gill Sans Light"/>
              </a:rPr>
              <a:t>This guide will walk you through the four letters that make up each type, and help you successfully determine </a:t>
            </a:r>
            <a:r>
              <a:rPr lang="en-US" sz="2400" dirty="0" smtClean="0">
                <a:latin typeface="Gill Sans Light"/>
                <a:cs typeface="Gill Sans Light"/>
              </a:rPr>
              <a:t>which type identifies your child. </a:t>
            </a:r>
            <a:endParaRPr lang="en-US" sz="2400" dirty="0">
              <a:latin typeface="Gill Sans Light"/>
              <a:cs typeface="Gill Sans Light"/>
            </a:endParaRPr>
          </a:p>
          <a:p>
            <a:endParaRPr lang="en-US" sz="2400" dirty="0">
              <a:latin typeface="Gill Sans Light"/>
              <a:cs typeface="Gill Sans Light"/>
            </a:endParaRPr>
          </a:p>
          <a:p>
            <a:endParaRPr lang="en-US" sz="2400" dirty="0">
              <a:latin typeface="Gill Sans Light"/>
              <a:cs typeface="Gill Sans Light"/>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39439" y="5518734"/>
            <a:ext cx="2104561" cy="1339266"/>
          </a:xfrm>
          <a:prstGeom prst="rect">
            <a:avLst/>
          </a:prstGeom>
        </p:spPr>
      </p:pic>
    </p:spTree>
    <p:extLst>
      <p:ext uri="{BB962C8B-B14F-4D97-AF65-F5344CB8AC3E}">
        <p14:creationId xmlns:p14="http://schemas.microsoft.com/office/powerpoint/2010/main" val="11490171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7" name="Oval 6"/>
          <p:cNvSpPr/>
          <p:nvPr/>
        </p:nvSpPr>
        <p:spPr>
          <a:xfrm>
            <a:off x="379573" y="3732356"/>
            <a:ext cx="2834640" cy="2834640"/>
          </a:xfrm>
          <a:prstGeom prst="ellipse">
            <a:avLst/>
          </a:prstGeom>
          <a:solidFill>
            <a:schemeClr val="bg1"/>
          </a:solidFill>
          <a:ln w="1111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8" name="Title 1"/>
          <p:cNvSpPr txBox="1">
            <a:spLocks/>
          </p:cNvSpPr>
          <p:nvPr/>
        </p:nvSpPr>
        <p:spPr>
          <a:xfrm>
            <a:off x="217261" y="4397671"/>
            <a:ext cx="3133502"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8000" dirty="0" smtClean="0">
                <a:solidFill>
                  <a:srgbClr val="11BEFF"/>
                </a:solidFill>
                <a:latin typeface="Bebas Neue"/>
                <a:cs typeface="Bebas Neue"/>
              </a:rPr>
              <a:t>ISFP</a:t>
            </a:r>
            <a:endParaRPr lang="en-US" sz="8000" dirty="0">
              <a:solidFill>
                <a:srgbClr val="11BEFF"/>
              </a:solidFill>
              <a:latin typeface="Bebas Neue"/>
              <a:cs typeface="Bebas Neue"/>
            </a:endParaRPr>
          </a:p>
        </p:txBody>
      </p:sp>
      <p:sp>
        <p:nvSpPr>
          <p:cNvPr id="9" name="TextBox 8"/>
          <p:cNvSpPr txBox="1"/>
          <p:nvPr/>
        </p:nvSpPr>
        <p:spPr>
          <a:xfrm>
            <a:off x="885468" y="5520820"/>
            <a:ext cx="1795183" cy="400110"/>
          </a:xfrm>
          <a:prstGeom prst="rect">
            <a:avLst/>
          </a:prstGeom>
          <a:noFill/>
        </p:spPr>
        <p:txBody>
          <a:bodyPr wrap="none" rtlCol="0">
            <a:spAutoFit/>
          </a:bodyPr>
          <a:lstStyle/>
          <a:p>
            <a:r>
              <a:rPr lang="en-US" sz="2000" dirty="0" smtClean="0">
                <a:solidFill>
                  <a:srgbClr val="11BEFF"/>
                </a:solidFill>
                <a:latin typeface="Bebas Neue"/>
                <a:cs typeface="Bebas Neue"/>
              </a:rPr>
              <a:t>THE HEALER</a:t>
            </a:r>
            <a:endParaRPr lang="en-US" sz="2000" dirty="0">
              <a:solidFill>
                <a:srgbClr val="11BEFF"/>
              </a:solidFill>
              <a:latin typeface="Bebas Neue"/>
              <a:cs typeface="Bebas Neue"/>
            </a:endParaRP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39439" y="5518734"/>
            <a:ext cx="2104561" cy="1339266"/>
          </a:xfrm>
          <a:prstGeom prst="rect">
            <a:avLst/>
          </a:prstGeom>
        </p:spPr>
      </p:pic>
    </p:spTree>
    <p:extLst>
      <p:ext uri="{BB962C8B-B14F-4D97-AF65-F5344CB8AC3E}">
        <p14:creationId xmlns:p14="http://schemas.microsoft.com/office/powerpoint/2010/main" val="4571895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7" name="Oval 6"/>
          <p:cNvSpPr/>
          <p:nvPr/>
        </p:nvSpPr>
        <p:spPr>
          <a:xfrm>
            <a:off x="322875" y="160186"/>
            <a:ext cx="2834640" cy="2834640"/>
          </a:xfrm>
          <a:prstGeom prst="ellipse">
            <a:avLst/>
          </a:prstGeom>
          <a:solidFill>
            <a:schemeClr val="bg1"/>
          </a:solidFill>
          <a:ln w="1111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8" name="Title 1"/>
          <p:cNvSpPr>
            <a:spLocks noGrp="1"/>
          </p:cNvSpPr>
          <p:nvPr>
            <p:ph type="title"/>
          </p:nvPr>
        </p:nvSpPr>
        <p:spPr>
          <a:xfrm>
            <a:off x="109240" y="825501"/>
            <a:ext cx="3213358" cy="1143000"/>
          </a:xfrm>
        </p:spPr>
        <p:txBody>
          <a:bodyPr>
            <a:noAutofit/>
          </a:bodyPr>
          <a:lstStyle/>
          <a:p>
            <a:r>
              <a:rPr lang="en-US" sz="8000" dirty="0" smtClean="0">
                <a:solidFill>
                  <a:srgbClr val="11BEFF"/>
                </a:solidFill>
                <a:latin typeface="Bebas Neue"/>
                <a:cs typeface="Bebas Neue"/>
              </a:rPr>
              <a:t>INTP</a:t>
            </a:r>
            <a:endParaRPr lang="en-US" sz="8000" dirty="0">
              <a:solidFill>
                <a:srgbClr val="11BEFF"/>
              </a:solidFill>
              <a:latin typeface="Bebas Neue"/>
              <a:cs typeface="Bebas Neue"/>
            </a:endParaRPr>
          </a:p>
        </p:txBody>
      </p:sp>
      <p:sp>
        <p:nvSpPr>
          <p:cNvPr id="9" name="TextBox 8"/>
          <p:cNvSpPr txBox="1"/>
          <p:nvPr/>
        </p:nvSpPr>
        <p:spPr>
          <a:xfrm>
            <a:off x="631360" y="1946462"/>
            <a:ext cx="2223686" cy="400110"/>
          </a:xfrm>
          <a:prstGeom prst="rect">
            <a:avLst/>
          </a:prstGeom>
          <a:noFill/>
        </p:spPr>
        <p:txBody>
          <a:bodyPr wrap="none" rtlCol="0">
            <a:spAutoFit/>
          </a:bodyPr>
          <a:lstStyle/>
          <a:p>
            <a:r>
              <a:rPr lang="en-US" sz="2000" dirty="0" smtClean="0">
                <a:solidFill>
                  <a:srgbClr val="11BEFF"/>
                </a:solidFill>
                <a:latin typeface="Bebas Neue"/>
                <a:cs typeface="Bebas Neue"/>
              </a:rPr>
              <a:t>THE ARCHITECT</a:t>
            </a:r>
            <a:endParaRPr lang="en-US" sz="2000" dirty="0">
              <a:solidFill>
                <a:srgbClr val="11BEFF"/>
              </a:solidFill>
              <a:latin typeface="Bebas Neue"/>
              <a:cs typeface="Bebas Neue"/>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39439" y="5518734"/>
            <a:ext cx="2104561" cy="1339266"/>
          </a:xfrm>
          <a:prstGeom prst="rect">
            <a:avLst/>
          </a:prstGeom>
        </p:spPr>
      </p:pic>
    </p:spTree>
    <p:extLst>
      <p:ext uri="{BB962C8B-B14F-4D97-AF65-F5344CB8AC3E}">
        <p14:creationId xmlns:p14="http://schemas.microsoft.com/office/powerpoint/2010/main" val="10037560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8" name="Oval 7"/>
          <p:cNvSpPr/>
          <p:nvPr/>
        </p:nvSpPr>
        <p:spPr>
          <a:xfrm>
            <a:off x="277516" y="160186"/>
            <a:ext cx="2834640" cy="2834640"/>
          </a:xfrm>
          <a:prstGeom prst="ellipse">
            <a:avLst/>
          </a:prstGeom>
          <a:solidFill>
            <a:schemeClr val="bg1"/>
          </a:solidFill>
          <a:ln w="1111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9" name="Title 1"/>
          <p:cNvSpPr>
            <a:spLocks noGrp="1"/>
          </p:cNvSpPr>
          <p:nvPr>
            <p:ph type="title"/>
          </p:nvPr>
        </p:nvSpPr>
        <p:spPr>
          <a:xfrm>
            <a:off x="150205" y="825501"/>
            <a:ext cx="3112156" cy="1143000"/>
          </a:xfrm>
        </p:spPr>
        <p:txBody>
          <a:bodyPr>
            <a:noAutofit/>
          </a:bodyPr>
          <a:lstStyle/>
          <a:p>
            <a:r>
              <a:rPr lang="en-US" sz="8000" dirty="0" smtClean="0">
                <a:solidFill>
                  <a:srgbClr val="11BEFF"/>
                </a:solidFill>
                <a:latin typeface="Bebas Neue"/>
                <a:cs typeface="Bebas Neue"/>
              </a:rPr>
              <a:t>INFP</a:t>
            </a:r>
            <a:endParaRPr lang="en-US" sz="8000" dirty="0">
              <a:solidFill>
                <a:srgbClr val="11BEFF"/>
              </a:solidFill>
              <a:latin typeface="Bebas Neue"/>
              <a:cs typeface="Bebas Neue"/>
            </a:endParaRPr>
          </a:p>
        </p:txBody>
      </p:sp>
      <p:sp>
        <p:nvSpPr>
          <p:cNvPr id="10" name="TextBox 9"/>
          <p:cNvSpPr txBox="1"/>
          <p:nvPr/>
        </p:nvSpPr>
        <p:spPr>
          <a:xfrm>
            <a:off x="540406" y="1946462"/>
            <a:ext cx="2265188" cy="400110"/>
          </a:xfrm>
          <a:prstGeom prst="rect">
            <a:avLst/>
          </a:prstGeom>
          <a:noFill/>
        </p:spPr>
        <p:txBody>
          <a:bodyPr wrap="none" rtlCol="0">
            <a:spAutoFit/>
          </a:bodyPr>
          <a:lstStyle/>
          <a:p>
            <a:r>
              <a:rPr lang="en-US" sz="2000" dirty="0" smtClean="0">
                <a:solidFill>
                  <a:srgbClr val="11BEFF"/>
                </a:solidFill>
                <a:latin typeface="Bebas Neue"/>
                <a:cs typeface="Bebas Neue"/>
              </a:rPr>
              <a:t>THE COMPOSER</a:t>
            </a:r>
            <a:endParaRPr lang="en-US" sz="2000" dirty="0">
              <a:solidFill>
                <a:srgbClr val="11BEFF"/>
              </a:solidFill>
              <a:latin typeface="Bebas Neue"/>
              <a:cs typeface="Bebas Neue"/>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39439" y="5518734"/>
            <a:ext cx="2104561" cy="1339266"/>
          </a:xfrm>
          <a:prstGeom prst="rect">
            <a:avLst/>
          </a:prstGeom>
        </p:spPr>
      </p:pic>
    </p:spTree>
    <p:extLst>
      <p:ext uri="{BB962C8B-B14F-4D97-AF65-F5344CB8AC3E}">
        <p14:creationId xmlns:p14="http://schemas.microsoft.com/office/powerpoint/2010/main" val="1855028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6551" y="1351019"/>
            <a:ext cx="4435084" cy="769441"/>
          </a:xfrm>
          <a:prstGeom prst="rect">
            <a:avLst/>
          </a:prstGeom>
        </p:spPr>
        <p:txBody>
          <a:bodyPr wrap="square">
            <a:spAutoFit/>
          </a:bodyPr>
          <a:lstStyle/>
          <a:p>
            <a:r>
              <a:rPr lang="en-US" sz="4400" dirty="0">
                <a:latin typeface="Bebas Neue"/>
                <a:cs typeface="Bebas Neue"/>
              </a:rPr>
              <a:t>The </a:t>
            </a:r>
            <a:r>
              <a:rPr lang="en-US" sz="4400" dirty="0" smtClean="0">
                <a:latin typeface="Bebas Neue"/>
                <a:cs typeface="Bebas Neue"/>
              </a:rPr>
              <a:t>First </a:t>
            </a:r>
            <a:r>
              <a:rPr lang="en-US" sz="4400" dirty="0">
                <a:latin typeface="Bebas Neue"/>
                <a:cs typeface="Bebas Neue"/>
              </a:rPr>
              <a:t>L</a:t>
            </a:r>
            <a:r>
              <a:rPr lang="en-US" sz="4400" dirty="0" smtClean="0">
                <a:latin typeface="Bebas Neue"/>
                <a:cs typeface="Bebas Neue"/>
              </a:rPr>
              <a:t>etter</a:t>
            </a:r>
            <a:endParaRPr lang="en-US" sz="4400" dirty="0">
              <a:latin typeface="Bebas Neue"/>
              <a:cs typeface="Bebas Neue"/>
            </a:endParaRPr>
          </a:p>
        </p:txBody>
      </p:sp>
      <p:sp>
        <p:nvSpPr>
          <p:cNvPr id="7" name="TextBox 6"/>
          <p:cNvSpPr txBox="1"/>
          <p:nvPr/>
        </p:nvSpPr>
        <p:spPr>
          <a:xfrm>
            <a:off x="4850035" y="565508"/>
            <a:ext cx="3891439" cy="2431435"/>
          </a:xfrm>
          <a:prstGeom prst="rect">
            <a:avLst/>
          </a:prstGeom>
          <a:noFill/>
        </p:spPr>
        <p:txBody>
          <a:bodyPr wrap="square" rtlCol="0">
            <a:spAutoFit/>
          </a:bodyPr>
          <a:lstStyle/>
          <a:p>
            <a:pPr algn="ctr"/>
            <a:r>
              <a:rPr lang="en-US" sz="2400" dirty="0" smtClean="0">
                <a:latin typeface="Bebas Neue"/>
                <a:cs typeface="Bebas Neue"/>
              </a:rPr>
              <a:t>Extroverted </a:t>
            </a:r>
            <a:r>
              <a:rPr lang="en-US" sz="2400" dirty="0">
                <a:latin typeface="Bebas Neue"/>
                <a:cs typeface="Bebas Neue"/>
              </a:rPr>
              <a:t>children often</a:t>
            </a:r>
            <a:r>
              <a:rPr lang="en-US" sz="2400" dirty="0" smtClean="0">
                <a:latin typeface="Bebas Neue"/>
                <a:cs typeface="Bebas Neue"/>
              </a:rPr>
              <a:t>:</a:t>
            </a:r>
            <a:endParaRPr lang="en-US" sz="2400" dirty="0">
              <a:latin typeface="Bebas Neue"/>
              <a:cs typeface="Bebas Neue"/>
            </a:endParaRPr>
          </a:p>
          <a:p>
            <a:pPr algn="ctr"/>
            <a:r>
              <a:rPr lang="en-US" sz="1600" dirty="0" smtClean="0">
                <a:latin typeface="Gill Sans Light"/>
                <a:cs typeface="Gill Sans Light"/>
              </a:rPr>
              <a:t>Chatter and talk a lot</a:t>
            </a:r>
          </a:p>
          <a:p>
            <a:pPr algn="ctr"/>
            <a:r>
              <a:rPr lang="en-US" sz="1600" dirty="0" smtClean="0">
                <a:latin typeface="Gill Sans Light"/>
                <a:cs typeface="Gill Sans Light"/>
              </a:rPr>
              <a:t>Want to do things with others</a:t>
            </a:r>
          </a:p>
          <a:p>
            <a:pPr algn="ctr"/>
            <a:r>
              <a:rPr lang="en-US" sz="1600" dirty="0" smtClean="0">
                <a:latin typeface="Gill Sans Light"/>
                <a:cs typeface="Gill Sans Light"/>
              </a:rPr>
              <a:t>Jump into new social situations </a:t>
            </a:r>
          </a:p>
          <a:p>
            <a:pPr algn="ctr"/>
            <a:r>
              <a:rPr lang="en-US" sz="1600" dirty="0" smtClean="0">
                <a:latin typeface="Gill Sans Light"/>
                <a:cs typeface="Gill Sans Light"/>
              </a:rPr>
              <a:t>Act quickly, sometimes without thinking</a:t>
            </a:r>
          </a:p>
          <a:p>
            <a:pPr algn="ctr"/>
            <a:r>
              <a:rPr lang="en-US" sz="1600" dirty="0" smtClean="0">
                <a:latin typeface="Gill Sans Light"/>
                <a:cs typeface="Gill Sans Light"/>
              </a:rPr>
              <a:t>Get tired of long, slow jobs or games </a:t>
            </a:r>
          </a:p>
          <a:p>
            <a:pPr algn="ctr"/>
            <a:r>
              <a:rPr lang="en-US" sz="1600" dirty="0" smtClean="0">
                <a:latin typeface="Gill Sans Light"/>
                <a:cs typeface="Gill Sans Light"/>
              </a:rPr>
              <a:t>Like variety and action</a:t>
            </a:r>
          </a:p>
          <a:p>
            <a:pPr algn="ctr"/>
            <a:r>
              <a:rPr lang="en-US" sz="1600" dirty="0" smtClean="0">
                <a:latin typeface="Gill Sans Light"/>
                <a:cs typeface="Gill Sans Light"/>
              </a:rPr>
              <a:t>Have many friends </a:t>
            </a:r>
          </a:p>
          <a:p>
            <a:pPr algn="ctr"/>
            <a:r>
              <a:rPr lang="en-US" sz="1600" dirty="0" smtClean="0">
                <a:latin typeface="Gill Sans Light"/>
                <a:cs typeface="Gill Sans Light"/>
              </a:rPr>
              <a:t>Unload emotions as they occur</a:t>
            </a:r>
            <a:endParaRPr lang="en-US" sz="1600" dirty="0">
              <a:latin typeface="Gill Sans Light"/>
              <a:cs typeface="Gill Sans Light"/>
            </a:endParaRPr>
          </a:p>
        </p:txBody>
      </p:sp>
      <p:sp>
        <p:nvSpPr>
          <p:cNvPr id="10" name="TextBox 9"/>
          <p:cNvSpPr txBox="1"/>
          <p:nvPr/>
        </p:nvSpPr>
        <p:spPr>
          <a:xfrm>
            <a:off x="5097077" y="3153456"/>
            <a:ext cx="3674804" cy="2431435"/>
          </a:xfrm>
          <a:prstGeom prst="rect">
            <a:avLst/>
          </a:prstGeom>
          <a:noFill/>
        </p:spPr>
        <p:txBody>
          <a:bodyPr wrap="none" rtlCol="0">
            <a:spAutoFit/>
          </a:bodyPr>
          <a:lstStyle/>
          <a:p>
            <a:pPr algn="ctr"/>
            <a:r>
              <a:rPr lang="en-US" sz="2400" dirty="0" smtClean="0">
                <a:latin typeface="Bebas Neue"/>
                <a:cs typeface="Bebas Neue"/>
              </a:rPr>
              <a:t>Introverted children often:</a:t>
            </a:r>
          </a:p>
          <a:p>
            <a:pPr algn="ctr"/>
            <a:r>
              <a:rPr lang="en-US" sz="1600" dirty="0" smtClean="0">
                <a:latin typeface="Gill Sans Light"/>
                <a:cs typeface="Gill Sans Light"/>
              </a:rPr>
              <a:t>Play or read alone for long periods of time</a:t>
            </a:r>
          </a:p>
          <a:p>
            <a:pPr algn="ctr"/>
            <a:r>
              <a:rPr lang="en-US" sz="1600" dirty="0" smtClean="0">
                <a:latin typeface="Gill Sans Light"/>
                <a:cs typeface="Gill Sans Light"/>
              </a:rPr>
              <a:t>Want a quiet space to work or play </a:t>
            </a:r>
          </a:p>
          <a:p>
            <a:pPr algn="ctr"/>
            <a:r>
              <a:rPr lang="en-US" sz="1600" dirty="0" smtClean="0">
                <a:latin typeface="Gill Sans Light"/>
                <a:cs typeface="Gill Sans Light"/>
              </a:rPr>
              <a:t>Wait and watch from the sidelines </a:t>
            </a:r>
          </a:p>
          <a:p>
            <a:pPr algn="ctr"/>
            <a:r>
              <a:rPr lang="en-US" sz="1600" dirty="0" smtClean="0">
                <a:latin typeface="Gill Sans Light"/>
                <a:cs typeface="Gill Sans Light"/>
              </a:rPr>
              <a:t>Concentrate on one thing at a time</a:t>
            </a:r>
          </a:p>
          <a:p>
            <a:pPr algn="ctr"/>
            <a:r>
              <a:rPr lang="en-US" sz="1600" dirty="0" smtClean="0">
                <a:latin typeface="Gill Sans Light"/>
                <a:cs typeface="Gill Sans Light"/>
              </a:rPr>
              <a:t>Hesitate to try something new </a:t>
            </a:r>
          </a:p>
          <a:p>
            <a:pPr algn="ctr"/>
            <a:r>
              <a:rPr lang="en-US" sz="1600" dirty="0" smtClean="0">
                <a:latin typeface="Gill Sans Light"/>
                <a:cs typeface="Gill Sans Light"/>
              </a:rPr>
              <a:t>Keep to themselves </a:t>
            </a:r>
          </a:p>
          <a:p>
            <a:pPr algn="ctr"/>
            <a:r>
              <a:rPr lang="en-US" sz="1600" dirty="0" smtClean="0">
                <a:latin typeface="Gill Sans Light"/>
                <a:cs typeface="Gill Sans Light"/>
              </a:rPr>
              <a:t>Have few close friends</a:t>
            </a:r>
          </a:p>
          <a:p>
            <a:pPr algn="ctr"/>
            <a:r>
              <a:rPr lang="en-US" sz="1600" dirty="0" smtClean="0">
                <a:latin typeface="Gill Sans Light"/>
                <a:cs typeface="Gill Sans Light"/>
              </a:rPr>
              <a:t>Bottle up emotions </a:t>
            </a:r>
            <a:endParaRPr lang="en-US" sz="1600" dirty="0">
              <a:latin typeface="Gill Sans Light"/>
              <a:cs typeface="Gill Sans Light"/>
            </a:endParaRPr>
          </a:p>
        </p:txBody>
      </p:sp>
      <p:sp>
        <p:nvSpPr>
          <p:cNvPr id="9" name="TextBox 8"/>
          <p:cNvSpPr txBox="1"/>
          <p:nvPr/>
        </p:nvSpPr>
        <p:spPr>
          <a:xfrm>
            <a:off x="331536" y="2248620"/>
            <a:ext cx="4672500" cy="1938993"/>
          </a:xfrm>
          <a:prstGeom prst="rect">
            <a:avLst/>
          </a:prstGeom>
          <a:noFill/>
        </p:spPr>
        <p:txBody>
          <a:bodyPr wrap="square" rtlCol="0">
            <a:spAutoFit/>
          </a:bodyPr>
          <a:lstStyle/>
          <a:p>
            <a:r>
              <a:rPr lang="en-US" dirty="0" smtClean="0">
                <a:latin typeface="Gill Sans Light"/>
                <a:cs typeface="Gill Sans Light"/>
              </a:rPr>
              <a:t>This </a:t>
            </a:r>
            <a:r>
              <a:rPr lang="en-US" dirty="0">
                <a:latin typeface="Gill Sans Light"/>
                <a:cs typeface="Gill Sans Light"/>
              </a:rPr>
              <a:t>letter </a:t>
            </a:r>
            <a:r>
              <a:rPr lang="en-US" dirty="0" smtClean="0">
                <a:latin typeface="Gill Sans Light"/>
                <a:cs typeface="Gill Sans Light"/>
              </a:rPr>
              <a:t>describes </a:t>
            </a:r>
            <a:r>
              <a:rPr lang="en-US" dirty="0">
                <a:latin typeface="Gill Sans Light"/>
                <a:cs typeface="Gill Sans Light"/>
              </a:rPr>
              <a:t>how your child takes in energy.  </a:t>
            </a:r>
          </a:p>
          <a:p>
            <a:endParaRPr lang="en-US" dirty="0">
              <a:latin typeface="Gill Sans Light"/>
              <a:cs typeface="Gill Sans Light"/>
            </a:endParaRPr>
          </a:p>
          <a:p>
            <a:r>
              <a:rPr lang="en-US" sz="2400" dirty="0" smtClean="0">
                <a:latin typeface="Gill Sans Light"/>
                <a:cs typeface="Gill Sans Light"/>
              </a:rPr>
              <a:t>E - Extrovert </a:t>
            </a:r>
            <a:endParaRPr lang="en-US" sz="2400" dirty="0">
              <a:latin typeface="Gill Sans Light"/>
              <a:cs typeface="Gill Sans Light"/>
            </a:endParaRPr>
          </a:p>
          <a:p>
            <a:r>
              <a:rPr lang="en-US" sz="2400" dirty="0" smtClean="0">
                <a:latin typeface="Gill Sans Light"/>
                <a:cs typeface="Gill Sans Light"/>
              </a:rPr>
              <a:t>I - Introvert </a:t>
            </a:r>
            <a:r>
              <a:rPr lang="en-US" dirty="0">
                <a:latin typeface="Gill Sans Light"/>
                <a:cs typeface="Gill Sans Light"/>
              </a:rPr>
              <a:t> </a:t>
            </a:r>
          </a:p>
          <a:p>
            <a:endParaRPr lang="en-US" dirty="0"/>
          </a:p>
        </p:txBody>
      </p:sp>
      <p:pic>
        <p:nvPicPr>
          <p:cNvPr id="13" name="Picture 1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39439" y="5518734"/>
            <a:ext cx="2104561" cy="1339266"/>
          </a:xfrm>
          <a:prstGeom prst="rect">
            <a:avLst/>
          </a:prstGeom>
        </p:spPr>
      </p:pic>
    </p:spTree>
    <p:extLst>
      <p:ext uri="{BB962C8B-B14F-4D97-AF65-F5344CB8AC3E}">
        <p14:creationId xmlns:p14="http://schemas.microsoft.com/office/powerpoint/2010/main" val="4129302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36551" y="1368118"/>
            <a:ext cx="5230440" cy="769441"/>
          </a:xfrm>
          <a:prstGeom prst="rect">
            <a:avLst/>
          </a:prstGeom>
        </p:spPr>
        <p:txBody>
          <a:bodyPr wrap="square">
            <a:spAutoFit/>
          </a:bodyPr>
          <a:lstStyle/>
          <a:p>
            <a:r>
              <a:rPr lang="en-US" sz="4400" dirty="0">
                <a:latin typeface="Bebas Neue"/>
                <a:cs typeface="Bebas Neue"/>
              </a:rPr>
              <a:t>The </a:t>
            </a:r>
            <a:r>
              <a:rPr lang="en-US" sz="4400" dirty="0" smtClean="0">
                <a:latin typeface="Bebas Neue"/>
                <a:cs typeface="Bebas Neue"/>
              </a:rPr>
              <a:t>Second </a:t>
            </a:r>
            <a:r>
              <a:rPr lang="en-US" sz="4400" dirty="0">
                <a:latin typeface="Bebas Neue"/>
                <a:cs typeface="Bebas Neue"/>
              </a:rPr>
              <a:t>L</a:t>
            </a:r>
            <a:r>
              <a:rPr lang="en-US" sz="4400" dirty="0" smtClean="0">
                <a:latin typeface="Bebas Neue"/>
                <a:cs typeface="Bebas Neue"/>
              </a:rPr>
              <a:t>etter</a:t>
            </a:r>
            <a:endParaRPr lang="en-US" sz="4400" dirty="0">
              <a:latin typeface="Bebas Neue"/>
              <a:cs typeface="Bebas Neue"/>
            </a:endParaRPr>
          </a:p>
        </p:txBody>
      </p:sp>
      <p:sp>
        <p:nvSpPr>
          <p:cNvPr id="10" name="TextBox 9"/>
          <p:cNvSpPr txBox="1"/>
          <p:nvPr/>
        </p:nvSpPr>
        <p:spPr>
          <a:xfrm>
            <a:off x="5119025" y="283932"/>
            <a:ext cx="3501079" cy="2985433"/>
          </a:xfrm>
          <a:prstGeom prst="rect">
            <a:avLst/>
          </a:prstGeom>
          <a:noFill/>
        </p:spPr>
        <p:txBody>
          <a:bodyPr wrap="none" rtlCol="0">
            <a:spAutoFit/>
          </a:bodyPr>
          <a:lstStyle/>
          <a:p>
            <a:pPr algn="ctr"/>
            <a:endParaRPr lang="en-US" dirty="0" smtClean="0"/>
          </a:p>
          <a:p>
            <a:pPr algn="ctr"/>
            <a:r>
              <a:rPr lang="en-US" sz="2400" dirty="0">
                <a:latin typeface="Bebas Neue"/>
                <a:cs typeface="Bebas Neue"/>
              </a:rPr>
              <a:t>Sensing children </a:t>
            </a:r>
            <a:r>
              <a:rPr lang="en-US" sz="2400" dirty="0" smtClean="0">
                <a:latin typeface="Bebas Neue"/>
                <a:cs typeface="Bebas Neue"/>
              </a:rPr>
              <a:t>often:</a:t>
            </a:r>
          </a:p>
          <a:p>
            <a:pPr algn="ctr"/>
            <a:r>
              <a:rPr lang="en-US" sz="1600" dirty="0" smtClean="0">
                <a:latin typeface="Gill Sans Light"/>
                <a:cs typeface="Gill Sans Light"/>
              </a:rPr>
              <a:t>Enjoy </a:t>
            </a:r>
            <a:r>
              <a:rPr lang="en-US" sz="1600" dirty="0">
                <a:latin typeface="Gill Sans Light"/>
                <a:cs typeface="Gill Sans Light"/>
              </a:rPr>
              <a:t>familiar activities and routine</a:t>
            </a:r>
          </a:p>
          <a:p>
            <a:pPr algn="ctr"/>
            <a:r>
              <a:rPr lang="en-US" sz="1600" dirty="0">
                <a:latin typeface="Gill Sans Light"/>
                <a:cs typeface="Gill Sans Light"/>
              </a:rPr>
              <a:t>Want to know the right way to do things </a:t>
            </a:r>
          </a:p>
          <a:p>
            <a:pPr algn="ctr"/>
            <a:r>
              <a:rPr lang="en-US" sz="1600" dirty="0">
                <a:latin typeface="Gill Sans Light"/>
                <a:cs typeface="Gill Sans Light"/>
              </a:rPr>
              <a:t>Observe carefully and </a:t>
            </a:r>
            <a:r>
              <a:rPr lang="en-US" sz="1600" dirty="0" smtClean="0">
                <a:latin typeface="Gill Sans Light"/>
                <a:cs typeface="Gill Sans Light"/>
              </a:rPr>
              <a:t>remember </a:t>
            </a:r>
            <a:r>
              <a:rPr lang="en-US" sz="1600" dirty="0">
                <a:latin typeface="Gill Sans Light"/>
                <a:cs typeface="Gill Sans Light"/>
              </a:rPr>
              <a:t>details</a:t>
            </a:r>
          </a:p>
          <a:p>
            <a:pPr algn="ctr"/>
            <a:r>
              <a:rPr lang="en-US" sz="1600" dirty="0">
                <a:latin typeface="Gill Sans Light"/>
                <a:cs typeface="Gill Sans Light"/>
              </a:rPr>
              <a:t>Memorize easily</a:t>
            </a:r>
          </a:p>
          <a:p>
            <a:pPr algn="ctr"/>
            <a:r>
              <a:rPr lang="en-US" sz="1600" dirty="0">
                <a:latin typeface="Gill Sans Light"/>
                <a:cs typeface="Gill Sans Light"/>
              </a:rPr>
              <a:t>Ask “did it really happen</a:t>
            </a:r>
            <a:r>
              <a:rPr lang="en-US" sz="1600" dirty="0" smtClean="0">
                <a:latin typeface="Gill Sans Light"/>
                <a:cs typeface="Gill Sans Light"/>
              </a:rPr>
              <a:t>,” and </a:t>
            </a:r>
            <a:r>
              <a:rPr lang="en-US" sz="1600" dirty="0">
                <a:latin typeface="Gill Sans Light"/>
                <a:cs typeface="Gill Sans Light"/>
              </a:rPr>
              <a:t>“is it real” </a:t>
            </a:r>
          </a:p>
          <a:p>
            <a:pPr algn="ctr"/>
            <a:r>
              <a:rPr lang="en-US" sz="1600" dirty="0">
                <a:latin typeface="Gill Sans Light"/>
                <a:cs typeface="Gill Sans Light"/>
              </a:rPr>
              <a:t>Like </a:t>
            </a:r>
            <a:r>
              <a:rPr lang="en-US" sz="1600" dirty="0" smtClean="0">
                <a:latin typeface="Gill Sans Light"/>
                <a:cs typeface="Gill Sans Light"/>
              </a:rPr>
              <a:t>coloring </a:t>
            </a:r>
            <a:r>
              <a:rPr lang="en-US" sz="1600" dirty="0">
                <a:latin typeface="Gill Sans Light"/>
                <a:cs typeface="Gill Sans Light"/>
              </a:rPr>
              <a:t>books </a:t>
            </a:r>
          </a:p>
          <a:p>
            <a:pPr algn="ctr"/>
            <a:r>
              <a:rPr lang="en-US" sz="1600" dirty="0">
                <a:latin typeface="Gill Sans Light"/>
                <a:cs typeface="Gill Sans Light"/>
              </a:rPr>
              <a:t>Enjoy collecting things </a:t>
            </a:r>
          </a:p>
          <a:p>
            <a:pPr algn="ctr"/>
            <a:r>
              <a:rPr lang="en-US" sz="1600" dirty="0">
                <a:latin typeface="Gill Sans Light"/>
                <a:cs typeface="Gill Sans Light"/>
              </a:rPr>
              <a:t>Enjoy working with their hands </a:t>
            </a:r>
          </a:p>
          <a:p>
            <a:pPr algn="ctr"/>
            <a:r>
              <a:rPr lang="en-US" sz="1600" dirty="0">
                <a:latin typeface="Gill Sans Light"/>
                <a:cs typeface="Gill Sans Light"/>
              </a:rPr>
              <a:t>Seem steady and patient</a:t>
            </a:r>
            <a:r>
              <a:rPr lang="en-US" dirty="0" smtClean="0"/>
              <a:t> </a:t>
            </a:r>
            <a:endParaRPr lang="en-US" dirty="0"/>
          </a:p>
        </p:txBody>
      </p:sp>
      <p:sp>
        <p:nvSpPr>
          <p:cNvPr id="11" name="TextBox 10"/>
          <p:cNvSpPr txBox="1"/>
          <p:nvPr/>
        </p:nvSpPr>
        <p:spPr>
          <a:xfrm>
            <a:off x="5119025" y="3134684"/>
            <a:ext cx="3429144" cy="2492990"/>
          </a:xfrm>
          <a:prstGeom prst="rect">
            <a:avLst/>
          </a:prstGeom>
          <a:noFill/>
        </p:spPr>
        <p:txBody>
          <a:bodyPr wrap="none" rtlCol="0">
            <a:spAutoFit/>
          </a:bodyPr>
          <a:lstStyle/>
          <a:p>
            <a:pPr algn="ctr"/>
            <a:endParaRPr lang="en-US" dirty="0" smtClean="0"/>
          </a:p>
          <a:p>
            <a:pPr algn="ctr"/>
            <a:r>
              <a:rPr lang="en-US" sz="2400" dirty="0">
                <a:latin typeface="Bebas Neue"/>
                <a:cs typeface="Bebas Neue"/>
              </a:rPr>
              <a:t>Intuitive children </a:t>
            </a:r>
            <a:r>
              <a:rPr lang="en-US" sz="2400" dirty="0" smtClean="0">
                <a:latin typeface="Bebas Neue"/>
                <a:cs typeface="Bebas Neue"/>
              </a:rPr>
              <a:t>often:</a:t>
            </a:r>
          </a:p>
          <a:p>
            <a:pPr algn="ctr"/>
            <a:r>
              <a:rPr lang="en-US" sz="1600" dirty="0" smtClean="0">
                <a:latin typeface="Gill Sans Light"/>
                <a:cs typeface="Gill Sans Light"/>
              </a:rPr>
              <a:t>Enjoy </a:t>
            </a:r>
            <a:r>
              <a:rPr lang="en-US" sz="1600" dirty="0">
                <a:latin typeface="Gill Sans Light"/>
                <a:cs typeface="Gill Sans Light"/>
              </a:rPr>
              <a:t>learning new things</a:t>
            </a:r>
          </a:p>
          <a:p>
            <a:pPr algn="ctr"/>
            <a:r>
              <a:rPr lang="en-US" sz="1600" dirty="0">
                <a:latin typeface="Gill Sans Light"/>
                <a:cs typeface="Gill Sans Light"/>
              </a:rPr>
              <a:t>Enjoy being different and original</a:t>
            </a:r>
          </a:p>
          <a:p>
            <a:pPr algn="ctr"/>
            <a:r>
              <a:rPr lang="en-US" sz="1600" dirty="0">
                <a:latin typeface="Gill Sans Light"/>
                <a:cs typeface="Gill Sans Light"/>
              </a:rPr>
              <a:t>Learn quickly but forget details </a:t>
            </a:r>
          </a:p>
          <a:p>
            <a:pPr algn="ctr"/>
            <a:r>
              <a:rPr lang="en-US" sz="1600" dirty="0">
                <a:latin typeface="Gill Sans Light"/>
                <a:cs typeface="Gill Sans Light"/>
              </a:rPr>
              <a:t>Have vivid imaginations </a:t>
            </a:r>
          </a:p>
          <a:p>
            <a:pPr algn="ctr"/>
            <a:r>
              <a:rPr lang="en-US" sz="1600" dirty="0" smtClean="0">
                <a:latin typeface="Gill Sans Light"/>
                <a:cs typeface="Gill Sans Light"/>
              </a:rPr>
              <a:t>Play </a:t>
            </a:r>
            <a:r>
              <a:rPr lang="en-US" sz="1600" dirty="0">
                <a:latin typeface="Gill Sans Light"/>
                <a:cs typeface="Gill Sans Light"/>
              </a:rPr>
              <a:t>and work in bursts and leaps </a:t>
            </a:r>
          </a:p>
          <a:p>
            <a:pPr algn="ctr"/>
            <a:r>
              <a:rPr lang="en-US" sz="1600" dirty="0">
                <a:latin typeface="Gill Sans Light"/>
                <a:cs typeface="Gill Sans Light"/>
              </a:rPr>
              <a:t>Ask </a:t>
            </a:r>
            <a:r>
              <a:rPr lang="en-US" sz="1600" dirty="0" smtClean="0">
                <a:latin typeface="Gill Sans Light"/>
                <a:cs typeface="Gill Sans Light"/>
              </a:rPr>
              <a:t>a lot </a:t>
            </a:r>
            <a:r>
              <a:rPr lang="en-US" sz="1600" dirty="0">
                <a:latin typeface="Gill Sans Light"/>
                <a:cs typeface="Gill Sans Light"/>
              </a:rPr>
              <a:t>of expanding “why” questions </a:t>
            </a:r>
          </a:p>
          <a:p>
            <a:pPr algn="ctr"/>
            <a:r>
              <a:rPr lang="en-US" sz="1600" dirty="0">
                <a:latin typeface="Gill Sans Light"/>
                <a:cs typeface="Gill Sans Light"/>
              </a:rPr>
              <a:t>Quickly go from one interest to another</a:t>
            </a:r>
            <a:r>
              <a:rPr lang="en-US" dirty="0" smtClean="0"/>
              <a:t> </a:t>
            </a:r>
            <a:endParaRPr lang="en-US" dirty="0"/>
          </a:p>
        </p:txBody>
      </p:sp>
      <p:sp>
        <p:nvSpPr>
          <p:cNvPr id="14" name="TextBox 13"/>
          <p:cNvSpPr txBox="1"/>
          <p:nvPr/>
        </p:nvSpPr>
        <p:spPr>
          <a:xfrm>
            <a:off x="314607" y="2248620"/>
            <a:ext cx="4672500" cy="1938993"/>
          </a:xfrm>
          <a:prstGeom prst="rect">
            <a:avLst/>
          </a:prstGeom>
          <a:noFill/>
        </p:spPr>
        <p:txBody>
          <a:bodyPr wrap="square" rtlCol="0">
            <a:spAutoFit/>
          </a:bodyPr>
          <a:lstStyle/>
          <a:p>
            <a:r>
              <a:rPr lang="en-US" dirty="0" smtClean="0">
                <a:latin typeface="Gill Sans Light"/>
                <a:cs typeface="Gill Sans Light"/>
              </a:rPr>
              <a:t>This </a:t>
            </a:r>
            <a:r>
              <a:rPr lang="en-US" dirty="0">
                <a:latin typeface="Gill Sans Light"/>
                <a:cs typeface="Gill Sans Light"/>
              </a:rPr>
              <a:t>letter </a:t>
            </a:r>
            <a:r>
              <a:rPr lang="en-US" dirty="0" smtClean="0">
                <a:latin typeface="Gill Sans Light"/>
                <a:cs typeface="Gill Sans Light"/>
              </a:rPr>
              <a:t>describes the type of information your child will naturally notice and remember.</a:t>
            </a:r>
            <a:endParaRPr lang="en-US" dirty="0">
              <a:latin typeface="Gill Sans Light"/>
              <a:cs typeface="Gill Sans Light"/>
            </a:endParaRPr>
          </a:p>
          <a:p>
            <a:endParaRPr lang="en-US" dirty="0">
              <a:latin typeface="Gill Sans Light"/>
              <a:cs typeface="Gill Sans Light"/>
            </a:endParaRPr>
          </a:p>
          <a:p>
            <a:r>
              <a:rPr lang="en-US" sz="2400" dirty="0">
                <a:latin typeface="Gill Sans Light"/>
                <a:cs typeface="Gill Sans Light"/>
              </a:rPr>
              <a:t>S</a:t>
            </a:r>
            <a:r>
              <a:rPr lang="en-US" sz="2400" dirty="0" smtClean="0">
                <a:latin typeface="Gill Sans Light"/>
                <a:cs typeface="Gill Sans Light"/>
              </a:rPr>
              <a:t> - Sensing</a:t>
            </a:r>
            <a:endParaRPr lang="en-US" sz="2400" dirty="0">
              <a:latin typeface="Gill Sans Light"/>
              <a:cs typeface="Gill Sans Light"/>
            </a:endParaRPr>
          </a:p>
          <a:p>
            <a:r>
              <a:rPr lang="en-US" sz="2400" dirty="0" smtClean="0">
                <a:latin typeface="Gill Sans Light"/>
                <a:cs typeface="Gill Sans Light"/>
              </a:rPr>
              <a:t>N - Intuitive</a:t>
            </a:r>
            <a:endParaRPr lang="en-US" sz="2400" dirty="0">
              <a:latin typeface="Gill Sans Light"/>
              <a:cs typeface="Gill Sans Light"/>
            </a:endParaRPr>
          </a:p>
          <a:p>
            <a:endParaRPr lang="en-US" dirty="0"/>
          </a:p>
        </p:txBody>
      </p:sp>
      <p:pic>
        <p:nvPicPr>
          <p:cNvPr id="15" name="Picture 1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39439" y="5518734"/>
            <a:ext cx="2104561" cy="1339266"/>
          </a:xfrm>
          <a:prstGeom prst="rect">
            <a:avLst/>
          </a:prstGeom>
        </p:spPr>
      </p:pic>
    </p:spTree>
    <p:extLst>
      <p:ext uri="{BB962C8B-B14F-4D97-AF65-F5344CB8AC3E}">
        <p14:creationId xmlns:p14="http://schemas.microsoft.com/office/powerpoint/2010/main" val="1911806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36551" y="1346701"/>
            <a:ext cx="4349366" cy="769441"/>
          </a:xfrm>
          <a:prstGeom prst="rect">
            <a:avLst/>
          </a:prstGeom>
        </p:spPr>
        <p:txBody>
          <a:bodyPr wrap="square">
            <a:spAutoFit/>
          </a:bodyPr>
          <a:lstStyle/>
          <a:p>
            <a:r>
              <a:rPr lang="en-US" sz="4400" dirty="0">
                <a:latin typeface="Bebas Neue"/>
                <a:cs typeface="Bebas Neue"/>
              </a:rPr>
              <a:t>The </a:t>
            </a:r>
            <a:r>
              <a:rPr lang="en-US" sz="4400" dirty="0" smtClean="0">
                <a:latin typeface="Bebas Neue"/>
                <a:cs typeface="Bebas Neue"/>
              </a:rPr>
              <a:t>Third </a:t>
            </a:r>
            <a:r>
              <a:rPr lang="en-US" sz="4400" dirty="0">
                <a:latin typeface="Bebas Neue"/>
                <a:cs typeface="Bebas Neue"/>
              </a:rPr>
              <a:t>L</a:t>
            </a:r>
            <a:r>
              <a:rPr lang="en-US" sz="4400" dirty="0" smtClean="0">
                <a:latin typeface="Bebas Neue"/>
                <a:cs typeface="Bebas Neue"/>
              </a:rPr>
              <a:t>etter</a:t>
            </a:r>
            <a:endParaRPr lang="en-US" sz="4400" dirty="0">
              <a:latin typeface="Bebas Neue"/>
              <a:cs typeface="Bebas Neue"/>
            </a:endParaRPr>
          </a:p>
        </p:txBody>
      </p:sp>
      <p:sp>
        <p:nvSpPr>
          <p:cNvPr id="9" name="TextBox 8"/>
          <p:cNvSpPr txBox="1"/>
          <p:nvPr/>
        </p:nvSpPr>
        <p:spPr>
          <a:xfrm>
            <a:off x="5062935" y="274387"/>
            <a:ext cx="3608680" cy="2708433"/>
          </a:xfrm>
          <a:prstGeom prst="rect">
            <a:avLst/>
          </a:prstGeom>
          <a:noFill/>
        </p:spPr>
        <p:txBody>
          <a:bodyPr wrap="none" rtlCol="0">
            <a:spAutoFit/>
          </a:bodyPr>
          <a:lstStyle/>
          <a:p>
            <a:pPr algn="ctr"/>
            <a:endParaRPr lang="en-US" dirty="0" smtClean="0"/>
          </a:p>
          <a:p>
            <a:pPr algn="ctr"/>
            <a:r>
              <a:rPr lang="en-US" sz="2400" dirty="0">
                <a:latin typeface="Bebas Neue"/>
                <a:cs typeface="Bebas Neue"/>
              </a:rPr>
              <a:t>Thinking children often:</a:t>
            </a:r>
          </a:p>
          <a:p>
            <a:pPr algn="ctr"/>
            <a:r>
              <a:rPr lang="en-US" sz="1600" dirty="0">
                <a:latin typeface="Gill Sans Light"/>
                <a:cs typeface="Gill Sans Light"/>
              </a:rPr>
              <a:t>Are naturally thick-skinned and objective</a:t>
            </a:r>
          </a:p>
          <a:p>
            <a:pPr algn="ctr"/>
            <a:r>
              <a:rPr lang="en-US" sz="1600" dirty="0">
                <a:latin typeface="Gill Sans Light"/>
                <a:cs typeface="Gill Sans Light"/>
              </a:rPr>
              <a:t>Place a high value on competence </a:t>
            </a:r>
          </a:p>
          <a:p>
            <a:pPr algn="ctr"/>
            <a:r>
              <a:rPr lang="en-US" sz="1600" dirty="0">
                <a:latin typeface="Gill Sans Light"/>
                <a:cs typeface="Gill Sans Light"/>
              </a:rPr>
              <a:t>Want praise for their independence </a:t>
            </a:r>
          </a:p>
          <a:p>
            <a:pPr algn="ctr"/>
            <a:r>
              <a:rPr lang="en-US" sz="1600" dirty="0">
                <a:latin typeface="Gill Sans Light"/>
                <a:cs typeface="Gill Sans Light"/>
              </a:rPr>
              <a:t>Insist on logical explanations </a:t>
            </a:r>
          </a:p>
          <a:p>
            <a:pPr algn="ctr"/>
            <a:r>
              <a:rPr lang="en-US" sz="1600" dirty="0">
                <a:latin typeface="Gill Sans Light"/>
                <a:cs typeface="Gill Sans Light"/>
              </a:rPr>
              <a:t>Like to arrange things in orderly patterns</a:t>
            </a:r>
          </a:p>
          <a:p>
            <a:pPr algn="ctr"/>
            <a:r>
              <a:rPr lang="en-US" sz="1600" dirty="0">
                <a:latin typeface="Gill Sans Light"/>
                <a:cs typeface="Gill Sans Light"/>
              </a:rPr>
              <a:t>Hold firmly </a:t>
            </a:r>
            <a:r>
              <a:rPr lang="en-US" sz="1600" dirty="0" smtClean="0">
                <a:latin typeface="Gill Sans Light"/>
                <a:cs typeface="Gill Sans Light"/>
              </a:rPr>
              <a:t>to </a:t>
            </a:r>
            <a:r>
              <a:rPr lang="en-US" sz="1600" dirty="0">
                <a:latin typeface="Gill Sans Light"/>
                <a:cs typeface="Gill Sans Light"/>
              </a:rPr>
              <a:t>their beliefs </a:t>
            </a:r>
          </a:p>
          <a:p>
            <a:pPr algn="ctr"/>
            <a:r>
              <a:rPr lang="en-US" sz="1600" dirty="0">
                <a:latin typeface="Gill Sans Light"/>
                <a:cs typeface="Gill Sans Light"/>
              </a:rPr>
              <a:t>Seem uncomfortable with affection</a:t>
            </a:r>
          </a:p>
          <a:p>
            <a:pPr algn="ctr"/>
            <a:r>
              <a:rPr lang="en-US" sz="1600" dirty="0">
                <a:latin typeface="Gill Sans Light"/>
                <a:cs typeface="Gill Sans Light"/>
              </a:rPr>
              <a:t>Want rules in games established and kept</a:t>
            </a:r>
          </a:p>
        </p:txBody>
      </p:sp>
      <p:sp>
        <p:nvSpPr>
          <p:cNvPr id="10" name="TextBox 9"/>
          <p:cNvSpPr txBox="1"/>
          <p:nvPr/>
        </p:nvSpPr>
        <p:spPr>
          <a:xfrm>
            <a:off x="5133927" y="2913315"/>
            <a:ext cx="3717785" cy="2708433"/>
          </a:xfrm>
          <a:prstGeom prst="rect">
            <a:avLst/>
          </a:prstGeom>
          <a:noFill/>
        </p:spPr>
        <p:txBody>
          <a:bodyPr wrap="none" rtlCol="0">
            <a:spAutoFit/>
          </a:bodyPr>
          <a:lstStyle/>
          <a:p>
            <a:pPr algn="ctr"/>
            <a:endParaRPr lang="en-US" dirty="0" smtClean="0"/>
          </a:p>
          <a:p>
            <a:pPr algn="ctr"/>
            <a:r>
              <a:rPr lang="en-US" sz="2400" dirty="0">
                <a:latin typeface="Bebas Neue"/>
                <a:cs typeface="Bebas Neue"/>
              </a:rPr>
              <a:t>Feeling children often:</a:t>
            </a:r>
          </a:p>
          <a:p>
            <a:pPr algn="ctr"/>
            <a:r>
              <a:rPr lang="en-US" sz="1600" dirty="0" smtClean="0">
                <a:latin typeface="Gill Sans Light"/>
                <a:cs typeface="Gill Sans Light"/>
              </a:rPr>
              <a:t>Are naturally </a:t>
            </a:r>
            <a:r>
              <a:rPr lang="en-US" sz="1600" dirty="0">
                <a:latin typeface="Gill Sans Light"/>
                <a:cs typeface="Gill Sans Light"/>
              </a:rPr>
              <a:t>sensitive and empathetic </a:t>
            </a:r>
          </a:p>
          <a:p>
            <a:pPr algn="ctr"/>
            <a:r>
              <a:rPr lang="en-US" sz="1600" dirty="0">
                <a:latin typeface="Gill Sans Light"/>
                <a:cs typeface="Gill Sans Light"/>
              </a:rPr>
              <a:t>Place a high value on relationships</a:t>
            </a:r>
          </a:p>
          <a:p>
            <a:pPr algn="ctr"/>
            <a:r>
              <a:rPr lang="en-US" sz="1600" dirty="0">
                <a:latin typeface="Gill Sans Light"/>
                <a:cs typeface="Gill Sans Light"/>
              </a:rPr>
              <a:t>Are upset by conflict and disharmony</a:t>
            </a:r>
          </a:p>
          <a:p>
            <a:pPr algn="ctr"/>
            <a:r>
              <a:rPr lang="en-US" sz="1600" dirty="0" smtClean="0">
                <a:latin typeface="Gill Sans Light"/>
                <a:cs typeface="Gill Sans Light"/>
              </a:rPr>
              <a:t>People pleasers</a:t>
            </a:r>
            <a:endParaRPr lang="en-US" sz="1600" dirty="0">
              <a:latin typeface="Gill Sans Light"/>
              <a:cs typeface="Gill Sans Light"/>
            </a:endParaRPr>
          </a:p>
          <a:p>
            <a:pPr algn="ctr"/>
            <a:r>
              <a:rPr lang="en-US" sz="1600" dirty="0">
                <a:latin typeface="Gill Sans Light"/>
                <a:cs typeface="Gill Sans Light"/>
              </a:rPr>
              <a:t>Generally agree with </a:t>
            </a:r>
            <a:r>
              <a:rPr lang="en-US" sz="1600" dirty="0" smtClean="0">
                <a:latin typeface="Gill Sans Light"/>
                <a:cs typeface="Gill Sans Light"/>
              </a:rPr>
              <a:t>others’ </a:t>
            </a:r>
            <a:r>
              <a:rPr lang="en-US" sz="1600" dirty="0">
                <a:latin typeface="Gill Sans Light"/>
                <a:cs typeface="Gill Sans Light"/>
              </a:rPr>
              <a:t>opinions</a:t>
            </a:r>
          </a:p>
          <a:p>
            <a:pPr algn="ctr"/>
            <a:r>
              <a:rPr lang="en-US" sz="1600" dirty="0" smtClean="0">
                <a:latin typeface="Gill Sans Light"/>
                <a:cs typeface="Gill Sans Light"/>
              </a:rPr>
              <a:t>Like </a:t>
            </a:r>
            <a:r>
              <a:rPr lang="en-US" sz="1600" dirty="0">
                <a:latin typeface="Gill Sans Light"/>
                <a:cs typeface="Gill Sans Light"/>
              </a:rPr>
              <a:t>to </a:t>
            </a:r>
            <a:r>
              <a:rPr lang="en-US" sz="1600" dirty="0" smtClean="0">
                <a:latin typeface="Gill Sans Light"/>
                <a:cs typeface="Gill Sans Light"/>
              </a:rPr>
              <a:t>discuss </a:t>
            </a:r>
            <a:r>
              <a:rPr lang="en-US" sz="1600" dirty="0">
                <a:latin typeface="Gill Sans Light"/>
                <a:cs typeface="Gill Sans Light"/>
              </a:rPr>
              <a:t>or read about </a:t>
            </a:r>
            <a:r>
              <a:rPr lang="en-US" sz="1600" dirty="0" smtClean="0">
                <a:latin typeface="Gill Sans Light"/>
                <a:cs typeface="Gill Sans Light"/>
              </a:rPr>
              <a:t>people</a:t>
            </a:r>
            <a:endParaRPr lang="en-US" sz="1600" dirty="0">
              <a:latin typeface="Gill Sans Light"/>
              <a:cs typeface="Gill Sans Light"/>
            </a:endParaRPr>
          </a:p>
          <a:p>
            <a:pPr algn="ctr"/>
            <a:r>
              <a:rPr lang="en-US" sz="1600" dirty="0" smtClean="0">
                <a:latin typeface="Gill Sans Light"/>
                <a:cs typeface="Gill Sans Light"/>
              </a:rPr>
              <a:t>Want </a:t>
            </a:r>
            <a:r>
              <a:rPr lang="en-US" sz="1600" dirty="0">
                <a:latin typeface="Gill Sans Light"/>
                <a:cs typeface="Gill Sans Light"/>
              </a:rPr>
              <a:t>and crave </a:t>
            </a:r>
            <a:r>
              <a:rPr lang="en-US" sz="1600" dirty="0" smtClean="0">
                <a:latin typeface="Gill Sans Light"/>
                <a:cs typeface="Gill Sans Light"/>
              </a:rPr>
              <a:t>a lot </a:t>
            </a:r>
            <a:r>
              <a:rPr lang="en-US" sz="1600" dirty="0">
                <a:latin typeface="Gill Sans Light"/>
                <a:cs typeface="Gill Sans Light"/>
              </a:rPr>
              <a:t>of affection and praise</a:t>
            </a:r>
          </a:p>
          <a:p>
            <a:pPr algn="ctr"/>
            <a:r>
              <a:rPr lang="en-US" sz="1600" dirty="0">
                <a:latin typeface="Gill Sans Light"/>
                <a:cs typeface="Gill Sans Light"/>
              </a:rPr>
              <a:t>Tell stories expressively, in great detail</a:t>
            </a:r>
          </a:p>
        </p:txBody>
      </p:sp>
      <p:sp>
        <p:nvSpPr>
          <p:cNvPr id="13" name="TextBox 12"/>
          <p:cNvSpPr txBox="1"/>
          <p:nvPr/>
        </p:nvSpPr>
        <p:spPr>
          <a:xfrm>
            <a:off x="314607" y="2248620"/>
            <a:ext cx="4672500" cy="1938993"/>
          </a:xfrm>
          <a:prstGeom prst="rect">
            <a:avLst/>
          </a:prstGeom>
          <a:noFill/>
        </p:spPr>
        <p:txBody>
          <a:bodyPr wrap="square" rtlCol="0">
            <a:spAutoFit/>
          </a:bodyPr>
          <a:lstStyle/>
          <a:p>
            <a:r>
              <a:rPr lang="en-US" dirty="0" smtClean="0">
                <a:latin typeface="Gill Sans Light"/>
                <a:cs typeface="Gill Sans Light"/>
              </a:rPr>
              <a:t>This </a:t>
            </a:r>
            <a:r>
              <a:rPr lang="en-US" dirty="0">
                <a:latin typeface="Gill Sans Light"/>
                <a:cs typeface="Gill Sans Light"/>
              </a:rPr>
              <a:t>letter </a:t>
            </a:r>
            <a:r>
              <a:rPr lang="en-US" dirty="0" smtClean="0">
                <a:latin typeface="Gill Sans Light"/>
                <a:cs typeface="Gill Sans Light"/>
              </a:rPr>
              <a:t>describes </a:t>
            </a:r>
            <a:r>
              <a:rPr lang="en-US" dirty="0">
                <a:latin typeface="Gill Sans Light"/>
                <a:cs typeface="Gill Sans Light"/>
              </a:rPr>
              <a:t>how your child </a:t>
            </a:r>
            <a:r>
              <a:rPr lang="en-US" dirty="0" smtClean="0">
                <a:latin typeface="Gill Sans Light"/>
                <a:cs typeface="Gill Sans Light"/>
              </a:rPr>
              <a:t>makes decisions. </a:t>
            </a:r>
            <a:endParaRPr lang="en-US" dirty="0">
              <a:latin typeface="Gill Sans Light"/>
              <a:cs typeface="Gill Sans Light"/>
            </a:endParaRPr>
          </a:p>
          <a:p>
            <a:endParaRPr lang="en-US" dirty="0">
              <a:latin typeface="Gill Sans Light"/>
              <a:cs typeface="Gill Sans Light"/>
            </a:endParaRPr>
          </a:p>
          <a:p>
            <a:r>
              <a:rPr lang="en-US" sz="2400" dirty="0">
                <a:latin typeface="Gill Sans Light"/>
                <a:cs typeface="Gill Sans Light"/>
              </a:rPr>
              <a:t>T</a:t>
            </a:r>
            <a:r>
              <a:rPr lang="en-US" sz="2400" dirty="0" smtClean="0">
                <a:latin typeface="Gill Sans Light"/>
                <a:cs typeface="Gill Sans Light"/>
              </a:rPr>
              <a:t> - Thinking</a:t>
            </a:r>
            <a:endParaRPr lang="en-US" sz="2400" dirty="0">
              <a:latin typeface="Gill Sans Light"/>
              <a:cs typeface="Gill Sans Light"/>
            </a:endParaRPr>
          </a:p>
          <a:p>
            <a:r>
              <a:rPr lang="en-US" sz="2400" dirty="0" smtClean="0">
                <a:latin typeface="Gill Sans Light"/>
                <a:cs typeface="Gill Sans Light"/>
              </a:rPr>
              <a:t>F - Feeling</a:t>
            </a:r>
            <a:endParaRPr lang="en-US" sz="2400" dirty="0">
              <a:latin typeface="Gill Sans Light"/>
              <a:cs typeface="Gill Sans Light"/>
            </a:endParaRPr>
          </a:p>
          <a:p>
            <a:endParaRPr lang="en-US" dirty="0"/>
          </a:p>
        </p:txBody>
      </p:sp>
      <p:pic>
        <p:nvPicPr>
          <p:cNvPr id="14" name="Picture 1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39439" y="5518734"/>
            <a:ext cx="2104561" cy="1339266"/>
          </a:xfrm>
          <a:prstGeom prst="rect">
            <a:avLst/>
          </a:prstGeom>
        </p:spPr>
      </p:pic>
    </p:spTree>
    <p:extLst>
      <p:ext uri="{BB962C8B-B14F-4D97-AF65-F5344CB8AC3E}">
        <p14:creationId xmlns:p14="http://schemas.microsoft.com/office/powerpoint/2010/main" val="2255564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22895" y="1321934"/>
            <a:ext cx="4625719" cy="769441"/>
          </a:xfrm>
          <a:prstGeom prst="rect">
            <a:avLst/>
          </a:prstGeom>
        </p:spPr>
        <p:txBody>
          <a:bodyPr wrap="square">
            <a:spAutoFit/>
          </a:bodyPr>
          <a:lstStyle/>
          <a:p>
            <a:r>
              <a:rPr lang="en-US" sz="4400" dirty="0">
                <a:latin typeface="Bebas Neue"/>
                <a:cs typeface="Bebas Neue"/>
              </a:rPr>
              <a:t>The </a:t>
            </a:r>
            <a:r>
              <a:rPr lang="en-US" sz="4400" dirty="0" smtClean="0">
                <a:latin typeface="Bebas Neue"/>
                <a:cs typeface="Bebas Neue"/>
              </a:rPr>
              <a:t>Fourth </a:t>
            </a:r>
            <a:r>
              <a:rPr lang="en-US" sz="4400" dirty="0">
                <a:latin typeface="Bebas Neue"/>
                <a:cs typeface="Bebas Neue"/>
              </a:rPr>
              <a:t>L</a:t>
            </a:r>
            <a:r>
              <a:rPr lang="en-US" sz="4400" dirty="0" smtClean="0">
                <a:latin typeface="Bebas Neue"/>
                <a:cs typeface="Bebas Neue"/>
              </a:rPr>
              <a:t>etter </a:t>
            </a:r>
            <a:endParaRPr lang="en-US" sz="4400" dirty="0">
              <a:latin typeface="Bebas Neue"/>
              <a:cs typeface="Bebas Neue"/>
            </a:endParaRPr>
          </a:p>
        </p:txBody>
      </p:sp>
      <p:sp>
        <p:nvSpPr>
          <p:cNvPr id="9" name="TextBox 8"/>
          <p:cNvSpPr txBox="1"/>
          <p:nvPr/>
        </p:nvSpPr>
        <p:spPr>
          <a:xfrm>
            <a:off x="4017175" y="411536"/>
            <a:ext cx="5100375" cy="2677656"/>
          </a:xfrm>
          <a:prstGeom prst="rect">
            <a:avLst/>
          </a:prstGeom>
          <a:noFill/>
        </p:spPr>
        <p:txBody>
          <a:bodyPr wrap="none" rtlCol="0">
            <a:spAutoFit/>
          </a:bodyPr>
          <a:lstStyle/>
          <a:p>
            <a:pPr algn="ctr"/>
            <a:r>
              <a:rPr lang="en-US" sz="2400" dirty="0" smtClean="0">
                <a:latin typeface="Bebas Neue"/>
                <a:cs typeface="Bebas Neue"/>
              </a:rPr>
              <a:t>Judging </a:t>
            </a:r>
            <a:r>
              <a:rPr lang="en-US" sz="2400" dirty="0">
                <a:latin typeface="Bebas Neue"/>
                <a:cs typeface="Bebas Neue"/>
              </a:rPr>
              <a:t>children </a:t>
            </a:r>
            <a:r>
              <a:rPr lang="en-US" sz="2400" dirty="0" smtClean="0">
                <a:latin typeface="Bebas Neue"/>
                <a:cs typeface="Bebas Neue"/>
              </a:rPr>
              <a:t>often:</a:t>
            </a:r>
          </a:p>
          <a:p>
            <a:pPr algn="ctr"/>
            <a:r>
              <a:rPr lang="en-US" sz="1600" dirty="0">
                <a:latin typeface="Gill Sans Light"/>
                <a:cs typeface="Gill Sans Light"/>
              </a:rPr>
              <a:t>Find rules comforting and often remind others to obey </a:t>
            </a:r>
            <a:r>
              <a:rPr lang="en-US" sz="1600" dirty="0" smtClean="0">
                <a:latin typeface="Gill Sans Light"/>
                <a:cs typeface="Gill Sans Light"/>
              </a:rPr>
              <a:t>them</a:t>
            </a:r>
          </a:p>
          <a:p>
            <a:pPr algn="ctr"/>
            <a:r>
              <a:rPr lang="en-US" sz="1600" dirty="0">
                <a:latin typeface="Gill Sans Light"/>
                <a:cs typeface="Gill Sans Light"/>
              </a:rPr>
              <a:t>Finish their chores or homework before playtime</a:t>
            </a:r>
          </a:p>
          <a:p>
            <a:pPr algn="ctr"/>
            <a:r>
              <a:rPr lang="en-US" sz="1600" dirty="0" smtClean="0">
                <a:latin typeface="Gill Sans Light"/>
                <a:cs typeface="Gill Sans Light"/>
              </a:rPr>
              <a:t>Like </a:t>
            </a:r>
            <a:r>
              <a:rPr lang="en-US" sz="1600" dirty="0">
                <a:latin typeface="Gill Sans Light"/>
                <a:cs typeface="Gill Sans Light"/>
              </a:rPr>
              <a:t>to know what’s going to happen</a:t>
            </a:r>
          </a:p>
          <a:p>
            <a:pPr algn="ctr"/>
            <a:r>
              <a:rPr lang="en-US" sz="1600" dirty="0" smtClean="0">
                <a:latin typeface="Gill Sans Light"/>
                <a:cs typeface="Gill Sans Light"/>
              </a:rPr>
              <a:t>Are </a:t>
            </a:r>
            <a:r>
              <a:rPr lang="en-US" sz="1600" dirty="0">
                <a:latin typeface="Gill Sans Light"/>
                <a:cs typeface="Gill Sans Light"/>
              </a:rPr>
              <a:t>very decisive and have strong opinions</a:t>
            </a:r>
          </a:p>
          <a:p>
            <a:pPr algn="ctr"/>
            <a:r>
              <a:rPr lang="en-US" sz="1600" dirty="0">
                <a:latin typeface="Gill Sans Light"/>
                <a:cs typeface="Gill Sans Light"/>
              </a:rPr>
              <a:t>Want to be in charge—may appear </a:t>
            </a:r>
            <a:r>
              <a:rPr lang="en-US" sz="1600" dirty="0" smtClean="0">
                <a:latin typeface="Gill Sans Light"/>
                <a:cs typeface="Gill Sans Light"/>
              </a:rPr>
              <a:t>bossy</a:t>
            </a:r>
          </a:p>
          <a:p>
            <a:pPr algn="ctr"/>
            <a:r>
              <a:rPr lang="en-US" sz="1600" dirty="0">
                <a:latin typeface="Gill Sans Light"/>
                <a:cs typeface="Gill Sans Light"/>
              </a:rPr>
              <a:t>Know how things “ought to be”</a:t>
            </a:r>
          </a:p>
          <a:p>
            <a:pPr algn="ctr"/>
            <a:r>
              <a:rPr lang="en-US" sz="1600" dirty="0">
                <a:latin typeface="Gill Sans Light"/>
                <a:cs typeface="Gill Sans Light"/>
              </a:rPr>
              <a:t>Have enthusiasm for finishing projects</a:t>
            </a:r>
          </a:p>
          <a:p>
            <a:pPr algn="ctr"/>
            <a:r>
              <a:rPr lang="en-US" sz="1600" dirty="0">
                <a:latin typeface="Gill Sans Light"/>
                <a:cs typeface="Gill Sans Light"/>
              </a:rPr>
              <a:t>Like to make and stick with a </a:t>
            </a:r>
            <a:r>
              <a:rPr lang="en-US" sz="1600" dirty="0" smtClean="0">
                <a:latin typeface="Gill Sans Light"/>
                <a:cs typeface="Gill Sans Light"/>
              </a:rPr>
              <a:t>plan</a:t>
            </a:r>
            <a:endParaRPr lang="en-US" sz="1600" dirty="0">
              <a:latin typeface="Gill Sans Light"/>
              <a:cs typeface="Gill Sans Light"/>
            </a:endParaRPr>
          </a:p>
          <a:p>
            <a:pPr algn="ctr"/>
            <a:endParaRPr lang="en-US" sz="1600" dirty="0">
              <a:latin typeface="Gill Sans Light"/>
              <a:cs typeface="Gill Sans Light"/>
            </a:endParaRPr>
          </a:p>
        </p:txBody>
      </p:sp>
      <p:sp>
        <p:nvSpPr>
          <p:cNvPr id="10" name="TextBox 9"/>
          <p:cNvSpPr txBox="1"/>
          <p:nvPr/>
        </p:nvSpPr>
        <p:spPr>
          <a:xfrm>
            <a:off x="4827157" y="3147582"/>
            <a:ext cx="3658774" cy="2677656"/>
          </a:xfrm>
          <a:prstGeom prst="rect">
            <a:avLst/>
          </a:prstGeom>
          <a:noFill/>
        </p:spPr>
        <p:txBody>
          <a:bodyPr wrap="none" rtlCol="0">
            <a:spAutoFit/>
          </a:bodyPr>
          <a:lstStyle/>
          <a:p>
            <a:pPr algn="ctr"/>
            <a:r>
              <a:rPr lang="en-US" sz="2400" dirty="0" smtClean="0">
                <a:latin typeface="Bebas Neue"/>
                <a:cs typeface="Bebas Neue"/>
              </a:rPr>
              <a:t>Perceiving </a:t>
            </a:r>
            <a:r>
              <a:rPr lang="en-US" sz="2400" dirty="0">
                <a:latin typeface="Bebas Neue"/>
                <a:cs typeface="Bebas Neue"/>
              </a:rPr>
              <a:t>children often:</a:t>
            </a:r>
          </a:p>
          <a:p>
            <a:pPr algn="ctr"/>
            <a:r>
              <a:rPr lang="en-US" sz="1600" dirty="0">
                <a:latin typeface="Gill Sans Light"/>
                <a:cs typeface="Gill Sans Light"/>
              </a:rPr>
              <a:t>Enjoy </a:t>
            </a:r>
            <a:r>
              <a:rPr lang="en-US" sz="1600" dirty="0" smtClean="0">
                <a:latin typeface="Gill Sans Light"/>
                <a:cs typeface="Gill Sans Light"/>
              </a:rPr>
              <a:t>spontaneity</a:t>
            </a:r>
          </a:p>
          <a:p>
            <a:pPr algn="ctr"/>
            <a:r>
              <a:rPr lang="en-US" sz="1600" dirty="0" smtClean="0">
                <a:latin typeface="Gill Sans Light"/>
                <a:cs typeface="Gill Sans Light"/>
              </a:rPr>
              <a:t>Show a lot of curiosity</a:t>
            </a:r>
          </a:p>
          <a:p>
            <a:pPr algn="ctr"/>
            <a:r>
              <a:rPr lang="en-US" sz="1600" dirty="0" smtClean="0">
                <a:latin typeface="Gill Sans Light"/>
                <a:cs typeface="Gill Sans Light"/>
              </a:rPr>
              <a:t>Have enthusiasm for starting projects</a:t>
            </a:r>
          </a:p>
          <a:p>
            <a:pPr algn="ctr"/>
            <a:r>
              <a:rPr lang="en-US" sz="1600" dirty="0" smtClean="0">
                <a:latin typeface="Gill Sans Light"/>
                <a:cs typeface="Gill Sans Light"/>
              </a:rPr>
              <a:t>Find rules limiting and often forget them</a:t>
            </a:r>
          </a:p>
          <a:p>
            <a:pPr algn="ctr"/>
            <a:r>
              <a:rPr lang="en-US" sz="1600" dirty="0" smtClean="0">
                <a:latin typeface="Gill Sans Light"/>
                <a:cs typeface="Gill Sans Light"/>
              </a:rPr>
              <a:t>Turn work into play</a:t>
            </a:r>
          </a:p>
          <a:p>
            <a:pPr algn="ctr"/>
            <a:r>
              <a:rPr lang="en-US" sz="1600" dirty="0" smtClean="0">
                <a:latin typeface="Gill Sans Light"/>
                <a:cs typeface="Gill Sans Light"/>
              </a:rPr>
              <a:t>Have trouble making decisions</a:t>
            </a:r>
          </a:p>
          <a:p>
            <a:pPr algn="ctr"/>
            <a:r>
              <a:rPr lang="en-US" sz="1600" dirty="0" smtClean="0">
                <a:latin typeface="Gill Sans Light"/>
                <a:cs typeface="Gill Sans Light"/>
              </a:rPr>
              <a:t>Do not object to having things out of place</a:t>
            </a:r>
          </a:p>
          <a:p>
            <a:pPr algn="ctr"/>
            <a:r>
              <a:rPr lang="en-US" sz="1600" dirty="0" smtClean="0">
                <a:latin typeface="Gill Sans Light"/>
                <a:cs typeface="Gill Sans Light"/>
              </a:rPr>
              <a:t>Are easy going and let others call the shots</a:t>
            </a:r>
          </a:p>
          <a:p>
            <a:pPr algn="ctr"/>
            <a:endParaRPr lang="en-US" sz="1600" dirty="0">
              <a:latin typeface="Gill Sans Light"/>
              <a:cs typeface="Gill Sans Light"/>
            </a:endParaRPr>
          </a:p>
        </p:txBody>
      </p:sp>
      <p:sp>
        <p:nvSpPr>
          <p:cNvPr id="12" name="TextBox 11"/>
          <p:cNvSpPr txBox="1"/>
          <p:nvPr/>
        </p:nvSpPr>
        <p:spPr>
          <a:xfrm>
            <a:off x="314607" y="2248620"/>
            <a:ext cx="4672500" cy="1938993"/>
          </a:xfrm>
          <a:prstGeom prst="rect">
            <a:avLst/>
          </a:prstGeom>
          <a:noFill/>
        </p:spPr>
        <p:txBody>
          <a:bodyPr wrap="square" rtlCol="0">
            <a:spAutoFit/>
          </a:bodyPr>
          <a:lstStyle/>
          <a:p>
            <a:r>
              <a:rPr lang="en-US" dirty="0" smtClean="0">
                <a:latin typeface="Gill Sans Light"/>
                <a:cs typeface="Gill Sans Light"/>
              </a:rPr>
              <a:t>This </a:t>
            </a:r>
            <a:r>
              <a:rPr lang="en-US" dirty="0">
                <a:latin typeface="Gill Sans Light"/>
                <a:cs typeface="Gill Sans Light"/>
              </a:rPr>
              <a:t>letter </a:t>
            </a:r>
            <a:r>
              <a:rPr lang="en-US" dirty="0" smtClean="0">
                <a:latin typeface="Gill Sans Light"/>
                <a:cs typeface="Gill Sans Light"/>
              </a:rPr>
              <a:t>describes </a:t>
            </a:r>
            <a:r>
              <a:rPr lang="en-US" dirty="0">
                <a:latin typeface="Gill Sans Light"/>
                <a:cs typeface="Gill Sans Light"/>
              </a:rPr>
              <a:t>how your </a:t>
            </a:r>
            <a:r>
              <a:rPr lang="en-US" dirty="0" smtClean="0">
                <a:latin typeface="Gill Sans Light"/>
                <a:cs typeface="Gill Sans Light"/>
              </a:rPr>
              <a:t>child prefers the world around them to be organized.</a:t>
            </a:r>
            <a:endParaRPr lang="en-US" dirty="0">
              <a:latin typeface="Gill Sans Light"/>
              <a:cs typeface="Gill Sans Light"/>
            </a:endParaRPr>
          </a:p>
          <a:p>
            <a:endParaRPr lang="en-US" dirty="0">
              <a:latin typeface="Gill Sans Light"/>
              <a:cs typeface="Gill Sans Light"/>
            </a:endParaRPr>
          </a:p>
          <a:p>
            <a:r>
              <a:rPr lang="en-US" sz="2400" dirty="0">
                <a:latin typeface="Gill Sans Light"/>
                <a:cs typeface="Gill Sans Light"/>
              </a:rPr>
              <a:t>J</a:t>
            </a:r>
            <a:r>
              <a:rPr lang="en-US" sz="2400" dirty="0" smtClean="0">
                <a:latin typeface="Gill Sans Light"/>
                <a:cs typeface="Gill Sans Light"/>
              </a:rPr>
              <a:t> – Judging </a:t>
            </a:r>
            <a:endParaRPr lang="en-US" sz="2400" dirty="0">
              <a:latin typeface="Gill Sans Light"/>
              <a:cs typeface="Gill Sans Light"/>
            </a:endParaRPr>
          </a:p>
          <a:p>
            <a:r>
              <a:rPr lang="en-US" sz="2400" dirty="0">
                <a:latin typeface="Gill Sans Light"/>
                <a:cs typeface="Gill Sans Light"/>
              </a:rPr>
              <a:t>P</a:t>
            </a:r>
            <a:r>
              <a:rPr lang="en-US" sz="2400" dirty="0" smtClean="0">
                <a:latin typeface="Gill Sans Light"/>
                <a:cs typeface="Gill Sans Light"/>
              </a:rPr>
              <a:t> – Perceiving </a:t>
            </a:r>
            <a:endParaRPr lang="en-US" sz="2400" dirty="0">
              <a:latin typeface="Gill Sans Light"/>
              <a:cs typeface="Gill Sans Light"/>
            </a:endParaRPr>
          </a:p>
          <a:p>
            <a:endParaRPr lang="en-US" dirty="0"/>
          </a:p>
        </p:txBody>
      </p:sp>
      <p:pic>
        <p:nvPicPr>
          <p:cNvPr id="13" name="Picture 1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39439" y="5518734"/>
            <a:ext cx="2104561" cy="1339266"/>
          </a:xfrm>
          <a:prstGeom prst="rect">
            <a:avLst/>
          </a:prstGeom>
        </p:spPr>
      </p:pic>
    </p:spTree>
    <p:extLst>
      <p:ext uri="{BB962C8B-B14F-4D97-AF65-F5344CB8AC3E}">
        <p14:creationId xmlns:p14="http://schemas.microsoft.com/office/powerpoint/2010/main" val="3904977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0" name="Oval 9"/>
          <p:cNvSpPr/>
          <p:nvPr/>
        </p:nvSpPr>
        <p:spPr>
          <a:xfrm>
            <a:off x="215303" y="3818562"/>
            <a:ext cx="2834640" cy="2834640"/>
          </a:xfrm>
          <a:prstGeom prst="ellipse">
            <a:avLst/>
          </a:prstGeom>
          <a:solidFill>
            <a:schemeClr val="bg1"/>
          </a:solidFill>
          <a:ln w="1111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61057" y="4483877"/>
            <a:ext cx="2788886" cy="1143000"/>
          </a:xfrm>
        </p:spPr>
        <p:txBody>
          <a:bodyPr>
            <a:noAutofit/>
          </a:bodyPr>
          <a:lstStyle/>
          <a:p>
            <a:pPr algn="l"/>
            <a:r>
              <a:rPr lang="en-US" sz="8000" dirty="0" smtClean="0">
                <a:solidFill>
                  <a:srgbClr val="11BEFF"/>
                </a:solidFill>
                <a:latin typeface="Bebas Neue"/>
                <a:cs typeface="Bebas Neue"/>
              </a:rPr>
              <a:t>ENTJ</a:t>
            </a:r>
            <a:endParaRPr lang="en-US" sz="8000" dirty="0">
              <a:solidFill>
                <a:srgbClr val="11BEFF"/>
              </a:solidFill>
              <a:latin typeface="Bebas Neue"/>
              <a:cs typeface="Bebas Neue"/>
            </a:endParaRPr>
          </a:p>
        </p:txBody>
      </p:sp>
      <p:sp>
        <p:nvSpPr>
          <p:cNvPr id="4" name="TextBox 3"/>
          <p:cNvSpPr txBox="1"/>
          <p:nvPr/>
        </p:nvSpPr>
        <p:spPr>
          <a:xfrm>
            <a:off x="375986" y="5536977"/>
            <a:ext cx="3662832" cy="400110"/>
          </a:xfrm>
          <a:prstGeom prst="rect">
            <a:avLst/>
          </a:prstGeom>
          <a:noFill/>
        </p:spPr>
        <p:txBody>
          <a:bodyPr wrap="square" rtlCol="0">
            <a:spAutoFit/>
          </a:bodyPr>
          <a:lstStyle/>
          <a:p>
            <a:r>
              <a:rPr lang="en-US" sz="2000" dirty="0" smtClean="0">
                <a:solidFill>
                  <a:srgbClr val="11BEFF"/>
                </a:solidFill>
                <a:latin typeface="Bebas Neue"/>
                <a:cs typeface="Bebas Neue"/>
              </a:rPr>
              <a:t>THE COMMANDER </a:t>
            </a:r>
            <a:endParaRPr lang="en-US" sz="2000" dirty="0">
              <a:solidFill>
                <a:srgbClr val="11BEFF"/>
              </a:solidFill>
              <a:latin typeface="Bebas Neue"/>
              <a:cs typeface="Bebas Neue"/>
            </a:endParaRP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39439" y="5518734"/>
            <a:ext cx="2104561" cy="1339266"/>
          </a:xfrm>
          <a:prstGeom prst="rect">
            <a:avLst/>
          </a:prstGeom>
        </p:spPr>
      </p:pic>
    </p:spTree>
    <p:extLst>
      <p:ext uri="{BB962C8B-B14F-4D97-AF65-F5344CB8AC3E}">
        <p14:creationId xmlns:p14="http://schemas.microsoft.com/office/powerpoint/2010/main" val="3860175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8" name="Oval 7"/>
          <p:cNvSpPr/>
          <p:nvPr/>
        </p:nvSpPr>
        <p:spPr>
          <a:xfrm>
            <a:off x="277516" y="3748657"/>
            <a:ext cx="2834640" cy="2834640"/>
          </a:xfrm>
          <a:prstGeom prst="ellipse">
            <a:avLst/>
          </a:prstGeom>
          <a:solidFill>
            <a:schemeClr val="bg1"/>
          </a:solidFill>
          <a:ln w="1111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1"/>
          <p:cNvSpPr txBox="1">
            <a:spLocks/>
          </p:cNvSpPr>
          <p:nvPr/>
        </p:nvSpPr>
        <p:spPr>
          <a:xfrm>
            <a:off x="330612" y="4403044"/>
            <a:ext cx="3561184"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8000" dirty="0" smtClean="0">
                <a:solidFill>
                  <a:srgbClr val="11BEFF"/>
                </a:solidFill>
                <a:latin typeface="Bebas Neue"/>
                <a:cs typeface="Bebas Neue"/>
              </a:rPr>
              <a:t>ENFJ</a:t>
            </a:r>
            <a:endParaRPr lang="en-US" sz="8000" dirty="0">
              <a:solidFill>
                <a:srgbClr val="11BEFF"/>
              </a:solidFill>
              <a:latin typeface="Bebas Neue"/>
              <a:cs typeface="Bebas Neue"/>
            </a:endParaRPr>
          </a:p>
        </p:txBody>
      </p:sp>
      <p:sp>
        <p:nvSpPr>
          <p:cNvPr id="10" name="TextBox 9"/>
          <p:cNvSpPr txBox="1"/>
          <p:nvPr/>
        </p:nvSpPr>
        <p:spPr>
          <a:xfrm>
            <a:off x="688863" y="5439348"/>
            <a:ext cx="1989798" cy="400110"/>
          </a:xfrm>
          <a:prstGeom prst="rect">
            <a:avLst/>
          </a:prstGeom>
          <a:noFill/>
        </p:spPr>
        <p:txBody>
          <a:bodyPr wrap="none" rtlCol="0">
            <a:spAutoFit/>
          </a:bodyPr>
          <a:lstStyle/>
          <a:p>
            <a:r>
              <a:rPr lang="en-US" sz="2000" dirty="0" smtClean="0">
                <a:solidFill>
                  <a:srgbClr val="11BEFF"/>
                </a:solidFill>
                <a:latin typeface="Bebas Neue"/>
                <a:cs typeface="Bebas Neue"/>
              </a:rPr>
              <a:t>THE TEACHER</a:t>
            </a:r>
            <a:endParaRPr lang="en-US" sz="2000" dirty="0">
              <a:solidFill>
                <a:srgbClr val="11BEFF"/>
              </a:solidFill>
              <a:latin typeface="Bebas Neue"/>
              <a:cs typeface="Bebas Neue"/>
            </a:endParaRP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39439" y="5518734"/>
            <a:ext cx="2104561" cy="1339266"/>
          </a:xfrm>
          <a:prstGeom prst="rect">
            <a:avLst/>
          </a:prstGeom>
        </p:spPr>
      </p:pic>
    </p:spTree>
    <p:extLst>
      <p:ext uri="{BB962C8B-B14F-4D97-AF65-F5344CB8AC3E}">
        <p14:creationId xmlns:p14="http://schemas.microsoft.com/office/powerpoint/2010/main" val="3160424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7" name="Oval 6"/>
          <p:cNvSpPr/>
          <p:nvPr/>
        </p:nvSpPr>
        <p:spPr>
          <a:xfrm>
            <a:off x="5971449" y="2512832"/>
            <a:ext cx="2834640" cy="2834640"/>
          </a:xfrm>
          <a:prstGeom prst="ellipse">
            <a:avLst/>
          </a:prstGeom>
          <a:solidFill>
            <a:schemeClr val="bg1"/>
          </a:solidFill>
          <a:ln w="1111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p:cNvSpPr>
            <a:spLocks noGrp="1"/>
          </p:cNvSpPr>
          <p:nvPr>
            <p:ph type="title"/>
          </p:nvPr>
        </p:nvSpPr>
        <p:spPr>
          <a:xfrm>
            <a:off x="5585036" y="3260077"/>
            <a:ext cx="3604601" cy="1143000"/>
          </a:xfrm>
        </p:spPr>
        <p:txBody>
          <a:bodyPr>
            <a:noAutofit/>
          </a:bodyPr>
          <a:lstStyle/>
          <a:p>
            <a:r>
              <a:rPr lang="en-US" sz="8000" dirty="0" smtClean="0">
                <a:solidFill>
                  <a:srgbClr val="11BEFF"/>
                </a:solidFill>
                <a:latin typeface="Bebas Neue"/>
                <a:cs typeface="Bebas Neue"/>
              </a:rPr>
              <a:t>ENTP</a:t>
            </a:r>
            <a:endParaRPr lang="en-US" sz="8000" dirty="0">
              <a:solidFill>
                <a:srgbClr val="11BEFF"/>
              </a:solidFill>
              <a:latin typeface="Bebas Neue"/>
              <a:cs typeface="Bebas Neue"/>
            </a:endParaRPr>
          </a:p>
        </p:txBody>
      </p:sp>
      <p:sp>
        <p:nvSpPr>
          <p:cNvPr id="9" name="TextBox 8"/>
          <p:cNvSpPr txBox="1"/>
          <p:nvPr/>
        </p:nvSpPr>
        <p:spPr>
          <a:xfrm>
            <a:off x="6334554" y="4285453"/>
            <a:ext cx="2172390" cy="400110"/>
          </a:xfrm>
          <a:prstGeom prst="rect">
            <a:avLst/>
          </a:prstGeom>
          <a:noFill/>
        </p:spPr>
        <p:txBody>
          <a:bodyPr wrap="none" rtlCol="0">
            <a:spAutoFit/>
          </a:bodyPr>
          <a:lstStyle/>
          <a:p>
            <a:r>
              <a:rPr lang="en-US" sz="2000" dirty="0" smtClean="0">
                <a:solidFill>
                  <a:srgbClr val="11BEFF"/>
                </a:solidFill>
                <a:latin typeface="Bebas Neue"/>
                <a:cs typeface="Bebas Neue"/>
              </a:rPr>
              <a:t>THE VISIONARY </a:t>
            </a:r>
            <a:endParaRPr lang="en-US" sz="2000" dirty="0">
              <a:solidFill>
                <a:srgbClr val="11BEFF"/>
              </a:solidFill>
              <a:latin typeface="Bebas Neue"/>
              <a:cs typeface="Bebas Neue"/>
            </a:endParaRP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39439" y="5518734"/>
            <a:ext cx="2104561" cy="1339266"/>
          </a:xfrm>
          <a:prstGeom prst="rect">
            <a:avLst/>
          </a:prstGeom>
        </p:spPr>
      </p:pic>
    </p:spTree>
    <p:extLst>
      <p:ext uri="{BB962C8B-B14F-4D97-AF65-F5344CB8AC3E}">
        <p14:creationId xmlns:p14="http://schemas.microsoft.com/office/powerpoint/2010/main" val="7403305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3985</TotalTime>
  <Words>1675</Words>
  <Application>Microsoft Macintosh PowerPoint</Application>
  <PresentationFormat>On-screen Show (4:3)</PresentationFormat>
  <Paragraphs>212</Paragraphs>
  <Slides>22</Slides>
  <Notes>7</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ENTJ</vt:lpstr>
      <vt:lpstr>PowerPoint Presentation</vt:lpstr>
      <vt:lpstr>ENTP</vt:lpstr>
      <vt:lpstr>ENFP</vt:lpstr>
      <vt:lpstr>ESTJ</vt:lpstr>
      <vt:lpstr>ESFJ</vt:lpstr>
      <vt:lpstr>ESFP</vt:lpstr>
      <vt:lpstr>ESTP</vt:lpstr>
      <vt:lpstr>PowerPoint Presentation</vt:lpstr>
      <vt:lpstr>INFJ</vt:lpstr>
      <vt:lpstr>ISTJ</vt:lpstr>
      <vt:lpstr>ISFJ</vt:lpstr>
      <vt:lpstr>ISTP</vt:lpstr>
      <vt:lpstr>PowerPoint Presentation</vt:lpstr>
      <vt:lpstr>INTP</vt:lpstr>
      <vt:lpstr>INFP</vt:lpstr>
    </vt:vector>
  </TitlesOfParts>
  <Company>Quistic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Cassie Boorn</dc:creator>
  <cp:lastModifiedBy>Dana Dee Kelly</cp:lastModifiedBy>
  <cp:revision>39</cp:revision>
  <dcterms:created xsi:type="dcterms:W3CDTF">2014-10-27T12:50:53Z</dcterms:created>
  <dcterms:modified xsi:type="dcterms:W3CDTF">2015-01-07T18:28:06Z</dcterms:modified>
</cp:coreProperties>
</file>